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9" r:id="rId3"/>
    <p:sldId id="257" r:id="rId4"/>
    <p:sldId id="258" r:id="rId5"/>
    <p:sldId id="259" r:id="rId6"/>
    <p:sldId id="260" r:id="rId7"/>
    <p:sldId id="261" r:id="rId8"/>
    <p:sldId id="280" r:id="rId9"/>
    <p:sldId id="262" r:id="rId10"/>
    <p:sldId id="265" r:id="rId11"/>
    <p:sldId id="266" r:id="rId12"/>
    <p:sldId id="267" r:id="rId13"/>
    <p:sldId id="281" r:id="rId14"/>
    <p:sldId id="263" r:id="rId15"/>
    <p:sldId id="268" r:id="rId16"/>
    <p:sldId id="269" r:id="rId17"/>
    <p:sldId id="270" r:id="rId18"/>
    <p:sldId id="282" r:id="rId19"/>
    <p:sldId id="264" r:id="rId20"/>
    <p:sldId id="271" r:id="rId21"/>
    <p:sldId id="272" r:id="rId22"/>
    <p:sldId id="273" r:id="rId23"/>
    <p:sldId id="274" r:id="rId24"/>
    <p:sldId id="283" r:id="rId25"/>
    <p:sldId id="284" r:id="rId26"/>
    <p:sldId id="285" r:id="rId27"/>
    <p:sldId id="277" r:id="rId28"/>
    <p:sldId id="278"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69525" autoAdjust="0"/>
  </p:normalViewPr>
  <p:slideViewPr>
    <p:cSldViewPr>
      <p:cViewPr varScale="1">
        <p:scale>
          <a:sx n="48" d="100"/>
          <a:sy n="48" d="100"/>
        </p:scale>
        <p:origin x="172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96"/>
    </p:cViewPr>
  </p:sorterViewPr>
  <p:notesViewPr>
    <p:cSldViewPr>
      <p:cViewPr varScale="1">
        <p:scale>
          <a:sx n="84" d="100"/>
          <a:sy n="84" d="100"/>
        </p:scale>
        <p:origin x="-2292" y="-90"/>
      </p:cViewPr>
      <p:guideLst>
        <p:guide orient="horz"/>
        <p:guide/>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Rot="1" noChangeAspect="1" noChangeArrowheads="1" noTextEdit="1"/>
          </p:cNvSpPr>
          <p:nvPr>
            <p:ph type="sldImg" idx="2"/>
          </p:nvPr>
        </p:nvSpPr>
        <p:spPr bwMode="auto">
          <a:xfrm>
            <a:off x="715963" y="231775"/>
            <a:ext cx="5576887" cy="4183063"/>
          </a:xfrm>
          <a:prstGeom prst="rect">
            <a:avLst/>
          </a:prstGeom>
          <a:noFill/>
          <a:ln w="9525">
            <a:noFill/>
            <a:miter lim="800000"/>
            <a:headEnd/>
            <a:tailEnd/>
          </a:ln>
          <a:effectLst/>
        </p:spPr>
      </p:sp>
      <p:sp>
        <p:nvSpPr>
          <p:cNvPr id="28677" name="Rectangle 5"/>
          <p:cNvSpPr>
            <a:spLocks noGrp="1" noChangeArrowheads="1"/>
          </p:cNvSpPr>
          <p:nvPr>
            <p:ph type="body" sz="quarter" idx="3"/>
          </p:nvPr>
        </p:nvSpPr>
        <p:spPr bwMode="auto">
          <a:xfrm>
            <a:off x="1066800" y="4648200"/>
            <a:ext cx="5241925" cy="464820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863">
              <a:defRPr sz="1200"/>
            </a:lvl1pPr>
          </a:lstStyle>
          <a:p>
            <a:fld id="{744F4617-0628-4B1F-9F0D-E8D690CCC9CE}" type="slidenum">
              <a:rPr lang="en-US"/>
              <a:pPr/>
              <a:t>‹#›</a:t>
            </a:fld>
            <a:endParaRPr lang="en-US"/>
          </a:p>
        </p:txBody>
      </p:sp>
      <p:pic>
        <p:nvPicPr>
          <p:cNvPr id="28680" name="Picture 8" descr="SummitGreen"/>
          <p:cNvPicPr>
            <a:picLocks noChangeAspect="1" noChangeArrowheads="1"/>
          </p:cNvPicPr>
          <p:nvPr/>
        </p:nvPicPr>
        <p:blipFill>
          <a:blip r:embed="rId2"/>
          <a:srcRect/>
          <a:stretch>
            <a:fillRect/>
          </a:stretch>
        </p:blipFill>
        <p:spPr bwMode="auto">
          <a:xfrm>
            <a:off x="0" y="8486775"/>
            <a:ext cx="1090613" cy="809625"/>
          </a:xfrm>
          <a:prstGeom prst="rect">
            <a:avLst/>
          </a:prstGeom>
          <a:noFill/>
        </p:spPr>
      </p:pic>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Arial" charset="0"/>
        <a:ea typeface="+mn-ea"/>
        <a:cs typeface="+mn-cs"/>
      </a:defRPr>
    </a:lvl1pPr>
    <a:lvl2pPr marL="457200" algn="l" rtl="0" fontAlgn="base">
      <a:spcBef>
        <a:spcPct val="30000"/>
      </a:spcBef>
      <a:spcAft>
        <a:spcPct val="0"/>
      </a:spcAft>
      <a:defRPr sz="1100" kern="1200">
        <a:solidFill>
          <a:schemeClr val="tx1"/>
        </a:solidFill>
        <a:latin typeface="Arial" charset="0"/>
        <a:ea typeface="+mn-ea"/>
        <a:cs typeface="+mn-cs"/>
      </a:defRPr>
    </a:lvl2pPr>
    <a:lvl3pPr marL="914400" algn="l" rtl="0" fontAlgn="base">
      <a:spcBef>
        <a:spcPct val="30000"/>
      </a:spcBef>
      <a:spcAft>
        <a:spcPct val="0"/>
      </a:spcAft>
      <a:defRPr sz="1100" kern="1200">
        <a:solidFill>
          <a:schemeClr val="tx1"/>
        </a:solidFill>
        <a:latin typeface="Arial" charset="0"/>
        <a:ea typeface="+mn-ea"/>
        <a:cs typeface="+mn-cs"/>
      </a:defRPr>
    </a:lvl3pPr>
    <a:lvl4pPr marL="1371600" algn="l" rtl="0" fontAlgn="base">
      <a:spcBef>
        <a:spcPct val="30000"/>
      </a:spcBef>
      <a:spcAft>
        <a:spcPct val="0"/>
      </a:spcAft>
      <a:defRPr sz="1100" kern="1200">
        <a:solidFill>
          <a:schemeClr val="tx1"/>
        </a:solidFill>
        <a:latin typeface="Arial" charset="0"/>
        <a:ea typeface="+mn-ea"/>
        <a:cs typeface="+mn-cs"/>
      </a:defRPr>
    </a:lvl4pPr>
    <a:lvl5pPr marL="1828800" algn="l" rtl="0" fontAlgn="base">
      <a:spcBef>
        <a:spcPct val="3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5D411A1-ECE6-4730-B72B-CC86525B9462}" type="slidenum">
              <a:rPr lang="en-US"/>
              <a:pPr/>
              <a:t>1</a:t>
            </a:fld>
            <a:endParaRPr lang="en-US"/>
          </a:p>
        </p:txBody>
      </p:sp>
      <p:sp>
        <p:nvSpPr>
          <p:cNvPr id="40962" name="Rectangle 2"/>
          <p:cNvSpPr>
            <a:spLocks noGrp="1" noRot="1" noChangeAspect="1" noChangeArrowheads="1" noTextEdit="1"/>
          </p:cNvSpPr>
          <p:nvPr>
            <p:ph type="sldImg"/>
          </p:nvPr>
        </p:nvSpPr>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1353B63-643C-4F88-9B44-668262BB3778}" type="slidenum">
              <a:rPr lang="en-US"/>
              <a:pPr/>
              <a:t>10</a:t>
            </a:fld>
            <a:endParaRPr lang="en-US"/>
          </a:p>
        </p:txBody>
      </p:sp>
      <p:sp>
        <p:nvSpPr>
          <p:cNvPr id="73730" name="Rectangle 2"/>
          <p:cNvSpPr>
            <a:spLocks noGrp="1" noRot="1" noChangeAspect="1" noChangeArrowheads="1" noTextEdit="1"/>
          </p:cNvSpPr>
          <p:nvPr>
            <p:ph type="sldImg"/>
          </p:nvPr>
        </p:nvSpPr>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B4AE125-A1E2-4E08-A956-670B2288D0D5}" type="slidenum">
              <a:rPr lang="en-US"/>
              <a:pPr/>
              <a:t>11</a:t>
            </a:fld>
            <a:endParaRPr lang="en-US"/>
          </a:p>
        </p:txBody>
      </p:sp>
      <p:sp>
        <p:nvSpPr>
          <p:cNvPr id="74754" name="Rectangle 2"/>
          <p:cNvSpPr>
            <a:spLocks noGrp="1" noRot="1" noChangeAspect="1" noChangeArrowheads="1" noTextEdit="1"/>
          </p:cNvSpPr>
          <p:nvPr>
            <p:ph type="sldImg"/>
          </p:nvPr>
        </p:nvSpPr>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9A3A3DB-AA43-4E99-95E9-07931EF744D4}" type="slidenum">
              <a:rPr lang="en-US"/>
              <a:pPr/>
              <a:t>12</a:t>
            </a:fld>
            <a:endParaRPr lang="en-US"/>
          </a:p>
        </p:txBody>
      </p:sp>
      <p:sp>
        <p:nvSpPr>
          <p:cNvPr id="75778" name="Rectangle 2"/>
          <p:cNvSpPr>
            <a:spLocks noGrp="1" noRot="1" noChangeAspect="1" noChangeArrowheads="1" noTextEdit="1"/>
          </p:cNvSpPr>
          <p:nvPr>
            <p:ph type="sldImg"/>
          </p:nvPr>
        </p:nvSpPr>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B60B54F-3A12-4EE3-AE29-CB9ECD1C4EC3}" type="slidenum">
              <a:rPr lang="en-US"/>
              <a:pPr/>
              <a:t>13</a:t>
            </a:fld>
            <a:endParaRPr lang="en-US"/>
          </a:p>
        </p:txBody>
      </p:sp>
      <p:sp>
        <p:nvSpPr>
          <p:cNvPr id="76802" name="Rectangle 2"/>
          <p:cNvSpPr>
            <a:spLocks noGrp="1" noRot="1" noChangeAspect="1" noChangeArrowheads="1" noTextEdit="1"/>
          </p:cNvSpPr>
          <p:nvPr>
            <p:ph type="sldImg"/>
          </p:nvPr>
        </p:nvSpPr>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0499235-3BF0-45DC-98DE-287A9A832733}" type="slidenum">
              <a:rPr lang="en-US"/>
              <a:pPr/>
              <a:t>14</a:t>
            </a:fld>
            <a:endParaRPr lang="en-US"/>
          </a:p>
        </p:txBody>
      </p:sp>
      <p:sp>
        <p:nvSpPr>
          <p:cNvPr id="77826" name="Rectangle 2"/>
          <p:cNvSpPr>
            <a:spLocks noGrp="1" noRot="1" noChangeAspect="1" noChangeArrowheads="1" noTextEdit="1"/>
          </p:cNvSpPr>
          <p:nvPr>
            <p:ph type="sldImg"/>
          </p:nvPr>
        </p:nvSpPr>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126EC06-CA90-44D6-AFD5-81771FE36AE6}" type="slidenum">
              <a:rPr lang="en-US"/>
              <a:pPr/>
              <a:t>15</a:t>
            </a:fld>
            <a:endParaRPr lang="en-US"/>
          </a:p>
        </p:txBody>
      </p:sp>
      <p:sp>
        <p:nvSpPr>
          <p:cNvPr id="78850" name="Rectangle 2"/>
          <p:cNvSpPr>
            <a:spLocks noGrp="1" noRot="1" noChangeAspect="1" noChangeArrowheads="1" noTextEdit="1"/>
          </p:cNvSpPr>
          <p:nvPr>
            <p:ph type="sldImg"/>
          </p:nvPr>
        </p:nvSpPr>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94AE0D3-5D7E-4773-8269-C33DE9FF8D1F}" type="slidenum">
              <a:rPr lang="en-US"/>
              <a:pPr/>
              <a:t>16</a:t>
            </a:fld>
            <a:endParaRPr lang="en-US"/>
          </a:p>
        </p:txBody>
      </p:sp>
      <p:sp>
        <p:nvSpPr>
          <p:cNvPr id="79874" name="Rectangle 2"/>
          <p:cNvSpPr>
            <a:spLocks noGrp="1" noRot="1" noChangeAspect="1" noChangeArrowheads="1" noTextEdit="1"/>
          </p:cNvSpPr>
          <p:nvPr>
            <p:ph type="sldImg"/>
          </p:nvPr>
        </p:nvSpPr>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7BE940C-32B5-4CC4-A163-84E9A35DEA12}" type="slidenum">
              <a:rPr lang="en-US"/>
              <a:pPr/>
              <a:t>17</a:t>
            </a:fld>
            <a:endParaRPr lang="en-US"/>
          </a:p>
        </p:txBody>
      </p:sp>
      <p:sp>
        <p:nvSpPr>
          <p:cNvPr id="80898" name="Rectangle 2"/>
          <p:cNvSpPr>
            <a:spLocks noGrp="1" noRot="1" noChangeAspect="1" noChangeArrowheads="1" noTextEdit="1"/>
          </p:cNvSpPr>
          <p:nvPr>
            <p:ph type="sldImg"/>
          </p:nvPr>
        </p:nvSpPr>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BF9C75F-EEF8-4F79-A9F9-65111736BB18}" type="slidenum">
              <a:rPr lang="en-US"/>
              <a:pPr/>
              <a:t>18</a:t>
            </a:fld>
            <a:endParaRPr lang="en-US"/>
          </a:p>
        </p:txBody>
      </p:sp>
      <p:sp>
        <p:nvSpPr>
          <p:cNvPr id="81922" name="Rectangle 2"/>
          <p:cNvSpPr>
            <a:spLocks noGrp="1" noRot="1" noChangeAspect="1" noChangeArrowheads="1" noTextEdit="1"/>
          </p:cNvSpPr>
          <p:nvPr>
            <p:ph type="sldImg"/>
          </p:nvPr>
        </p:nvSpPr>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FC167DA-8BD7-4AB1-B94B-204F1B2951E2}" type="slidenum">
              <a:rPr lang="en-US"/>
              <a:pPr/>
              <a:t>19</a:t>
            </a:fld>
            <a:endParaRPr lang="en-US"/>
          </a:p>
        </p:txBody>
      </p:sp>
      <p:sp>
        <p:nvSpPr>
          <p:cNvPr id="82946" name="Rectangle 2"/>
          <p:cNvSpPr>
            <a:spLocks noGrp="1" noRot="1" noChangeAspect="1" noChangeArrowheads="1" noTextEdit="1"/>
          </p:cNvSpPr>
          <p:nvPr>
            <p:ph type="sldImg"/>
          </p:nvPr>
        </p:nvSpPr>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A3133C5-A068-4185-B0A0-C6B07D0DF284}" type="slidenum">
              <a:rPr lang="en-US"/>
              <a:pPr/>
              <a:t>2</a:t>
            </a:fld>
            <a:endParaRPr lang="en-US"/>
          </a:p>
        </p:txBody>
      </p:sp>
      <p:sp>
        <p:nvSpPr>
          <p:cNvPr id="29698" name="Rectangle 2"/>
          <p:cNvSpPr>
            <a:spLocks noGrp="1" noRot="1" noChangeAspect="1" noChangeArrowheads="1" noTextEdit="1"/>
          </p:cNvSpPr>
          <p:nvPr>
            <p:ph type="sldImg"/>
          </p:nvPr>
        </p:nvSpPr>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B722106-7ACA-4B4D-B7B7-26417CCF6706}" type="slidenum">
              <a:rPr lang="en-US"/>
              <a:pPr/>
              <a:t>20</a:t>
            </a:fld>
            <a:endParaRPr lang="en-US"/>
          </a:p>
        </p:txBody>
      </p:sp>
      <p:sp>
        <p:nvSpPr>
          <p:cNvPr id="83970" name="Rectangle 2"/>
          <p:cNvSpPr>
            <a:spLocks noGrp="1" noRot="1" noChangeAspect="1" noChangeArrowheads="1" noTextEdit="1"/>
          </p:cNvSpPr>
          <p:nvPr>
            <p:ph type="sldImg"/>
          </p:nvPr>
        </p:nvSpPr>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0C053FA-42DE-458F-BE3C-37E3EA802006}" type="slidenum">
              <a:rPr lang="en-US"/>
              <a:pPr/>
              <a:t>21</a:t>
            </a:fld>
            <a:endParaRPr lang="en-US"/>
          </a:p>
        </p:txBody>
      </p:sp>
      <p:sp>
        <p:nvSpPr>
          <p:cNvPr id="84994" name="Rectangle 2"/>
          <p:cNvSpPr>
            <a:spLocks noGrp="1" noRot="1" noChangeAspect="1" noChangeArrowheads="1" noTextEdit="1"/>
          </p:cNvSpPr>
          <p:nvPr>
            <p:ph type="sldImg"/>
          </p:nvPr>
        </p:nvSpPr>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89694D-1741-4442-87D9-212EF38FC999}" type="slidenum">
              <a:rPr lang="en-US"/>
              <a:pPr/>
              <a:t>22</a:t>
            </a:fld>
            <a:endParaRPr lang="en-US"/>
          </a:p>
        </p:txBody>
      </p:sp>
      <p:sp>
        <p:nvSpPr>
          <p:cNvPr id="86018" name="Rectangle 2"/>
          <p:cNvSpPr>
            <a:spLocks noGrp="1" noRot="1" noChangeAspect="1" noChangeArrowheads="1" noTextEdit="1"/>
          </p:cNvSpPr>
          <p:nvPr>
            <p:ph type="sldImg"/>
          </p:nvPr>
        </p:nvSpPr>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18F2D08-5706-4C3D-BD9A-5BD58CDD2FD9}" type="slidenum">
              <a:rPr lang="en-US"/>
              <a:pPr/>
              <a:t>23</a:t>
            </a:fld>
            <a:endParaRPr lang="en-US"/>
          </a:p>
        </p:txBody>
      </p:sp>
      <p:sp>
        <p:nvSpPr>
          <p:cNvPr id="87042" name="Rectangle 2"/>
          <p:cNvSpPr>
            <a:spLocks noGrp="1" noRot="1" noChangeAspect="1" noChangeArrowheads="1" noTextEdit="1"/>
          </p:cNvSpPr>
          <p:nvPr>
            <p:ph type="sldImg"/>
          </p:nvPr>
        </p:nvSpPr>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7DFAD2E-E127-401D-82B4-79F81FD1D931}" type="slidenum">
              <a:rPr lang="en-US"/>
              <a:pPr/>
              <a:t>24</a:t>
            </a:fld>
            <a:endParaRPr lang="en-US"/>
          </a:p>
        </p:txBody>
      </p:sp>
      <p:sp>
        <p:nvSpPr>
          <p:cNvPr id="88066" name="Rectangle 2"/>
          <p:cNvSpPr>
            <a:spLocks noGrp="1" noRot="1" noChangeAspect="1" noChangeArrowheads="1" noTextEdit="1"/>
          </p:cNvSpPr>
          <p:nvPr>
            <p:ph type="sldImg"/>
          </p:nvPr>
        </p:nvSpPr>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A596D19-D6A6-47B2-8DD0-6471AEF46BC1}" type="slidenum">
              <a:rPr lang="en-US"/>
              <a:pPr/>
              <a:t>25</a:t>
            </a:fld>
            <a:endParaRPr lang="en-US"/>
          </a:p>
        </p:txBody>
      </p:sp>
      <p:sp>
        <p:nvSpPr>
          <p:cNvPr id="70658" name="Rectangle 2"/>
          <p:cNvSpPr>
            <a:spLocks noGrp="1" noRot="1" noChangeAspect="1" noChangeArrowheads="1" noTextEdit="1"/>
          </p:cNvSpPr>
          <p:nvPr>
            <p:ph type="sldImg"/>
          </p:nvPr>
        </p:nvSpPr>
        <p:spPr/>
      </p:sp>
      <p:sp>
        <p:nvSpPr>
          <p:cNvPr id="70659" name="Rectangle 3"/>
          <p:cNvSpPr>
            <a:spLocks noGrp="1" noChangeArrowheads="1"/>
          </p:cNvSpPr>
          <p:nvPr>
            <p:ph type="body" idx="1"/>
          </p:nvPr>
        </p:nvSpPr>
        <p:spPr/>
        <p:txBody>
          <a:bodyPr/>
          <a:lstStyle/>
          <a:p>
            <a:r>
              <a:rPr lang="en-US"/>
              <a:t>If you look at other industries throughout history, this skill devaluation has occurred many times. For example, the vast majority of manufacturing sector jobs has been outsourced to the far east for at least a decade. While this outsourcing phenomenon is a relatively new artifact of our ever shrinking world, other industries have been entirely wiped out by technological advancements.</a:t>
            </a:r>
          </a:p>
          <a:p>
            <a:r>
              <a:rPr lang="en-US"/>
              <a:t>For example, “Word Processor” used to be a job title, not a software category.</a:t>
            </a:r>
          </a:p>
          <a:p>
            <a:r>
              <a:rPr lang="en-US"/>
              <a:t>Another example: chauffeur used to be a highly technical job, back when cars needed daily maintenance. But as cars became more technically advanced and reliable, the technical aspect to the chauffeurs job fell away leaving only the relatively mundane task of driving the car.</a:t>
            </a:r>
          </a:p>
          <a:p>
            <a:r>
              <a:rPr lang="en-US"/>
              <a:t>Technical advancement is also coming to bear in the software development space. Think about how different software development is today in 2005 than five years ago, or five years before that. The difference between ASP.NET and ASP, between C# and VB.net compared to C++ and Classic VB, between the capabilities provided by Win32 and WinFX. </a:t>
            </a:r>
          </a:p>
          <a:p>
            <a:r>
              <a:rPr lang="en-US"/>
              <a:t>Not only are we sending jobs overseas, we’re also eliminating them entirely by continuously raising the level of abstraction of the platform and tools. </a:t>
            </a:r>
          </a:p>
          <a:p>
            <a:r>
              <a:rPr lang="en-US"/>
              <a:t>Over time, difficult problems become easier and eventually trivial to solve with better and better tools.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1230A22-F2A6-4B97-A9B7-46C61B9D1358}" type="slidenum">
              <a:rPr lang="en-US"/>
              <a:pPr/>
              <a:t>26</a:t>
            </a:fld>
            <a:endParaRPr lang="en-US"/>
          </a:p>
        </p:txBody>
      </p:sp>
      <p:sp>
        <p:nvSpPr>
          <p:cNvPr id="72706" name="Rectangle 2"/>
          <p:cNvSpPr>
            <a:spLocks noGrp="1" noRot="1" noChangeAspect="1" noChangeArrowheads="1" noTextEdit="1"/>
          </p:cNvSpPr>
          <p:nvPr>
            <p:ph type="sldImg"/>
          </p:nvPr>
        </p:nvSpPr>
        <p:spPr/>
      </p:sp>
      <p:sp>
        <p:nvSpPr>
          <p:cNvPr id="72707" name="Rectangle 3"/>
          <p:cNvSpPr>
            <a:spLocks noGrp="1" noChangeArrowheads="1"/>
          </p:cNvSpPr>
          <p:nvPr>
            <p:ph type="body" idx="1"/>
          </p:nvPr>
        </p:nvSpPr>
        <p:spPr/>
        <p:txBody>
          <a:bodyPr/>
          <a:lstStyle/>
          <a:p>
            <a:r>
              <a:rPr lang="en-US"/>
              <a:t>The good news is workers in this industry like yourselves are used to this type of change and re-tooling. The software industry moves at a pace like none others before it. Being successful in this industry means being able to adapt to change rapidly. Within my 7 years at Microsoft, I’ve seen SQL server go from being a non-player in the enterprise database market to the leader in that space. .NET was a gleam in a few people’s eyes when I joined the Microsoft in 1998. Today, it’s become the most popular programming environment around in three short years. </a:t>
            </a:r>
          </a:p>
          <a:p>
            <a:r>
              <a:rPr lang="en-US"/>
              <a:t>Change is good. And more importantly, we are good at change. </a:t>
            </a:r>
          </a:p>
          <a:p>
            <a:r>
              <a:rPr lang="en-US"/>
              <a:t>The question is, in what direction should we go now? What should we focus on in order to enable our careers to continue to evolve?</a:t>
            </a:r>
          </a:p>
          <a:p>
            <a:r>
              <a:rPr lang="en-US"/>
              <a:t>Given that I work for the Architecture Strategy team, I’m guessing you already know what my advice is.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52FAE2-AE11-4845-933C-F0656E5B0CA4}" type="slidenum">
              <a:rPr lang="en-US"/>
              <a:pPr/>
              <a:t>27</a:t>
            </a:fld>
            <a:endParaRPr lang="en-US"/>
          </a:p>
        </p:txBody>
      </p:sp>
      <p:sp>
        <p:nvSpPr>
          <p:cNvPr id="89090" name="Rectangle 2"/>
          <p:cNvSpPr>
            <a:spLocks noGrp="1" noRot="1" noChangeAspect="1" noChangeArrowheads="1" noTextEdit="1"/>
          </p:cNvSpPr>
          <p:nvPr>
            <p:ph type="sldImg"/>
          </p:nvPr>
        </p:nvSpPr>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F93914F-053E-4571-9962-F75F7E0FCA90}" type="slidenum">
              <a:rPr lang="en-US"/>
              <a:pPr/>
              <a:t>28</a:t>
            </a:fld>
            <a:endParaRPr lang="en-US"/>
          </a:p>
        </p:txBody>
      </p:sp>
      <p:sp>
        <p:nvSpPr>
          <p:cNvPr id="90114" name="Rectangle 2"/>
          <p:cNvSpPr>
            <a:spLocks noGrp="1" noRot="1" noChangeAspect="1" noChangeArrowheads="1" noTextEdit="1"/>
          </p:cNvSpPr>
          <p:nvPr>
            <p:ph type="sldImg"/>
          </p:nvPr>
        </p:nvSpPr>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70C8075-AEF5-4970-BD49-03A95693AE72}" type="slidenum">
              <a:rPr lang="en-US"/>
              <a:pPr/>
              <a:t>3</a:t>
            </a:fld>
            <a:endParaRPr lang="en-US"/>
          </a:p>
        </p:txBody>
      </p:sp>
      <p:sp>
        <p:nvSpPr>
          <p:cNvPr id="36866" name="Rectangle 2"/>
          <p:cNvSpPr>
            <a:spLocks noGrp="1" noRot="1" noChangeAspect="1" noChangeArrowheads="1" noTextEdit="1"/>
          </p:cNvSpPr>
          <p:nvPr>
            <p:ph type="sldImg"/>
          </p:nvPr>
        </p:nvSpPr>
        <p:spPr/>
      </p:sp>
      <p:sp>
        <p:nvSpPr>
          <p:cNvPr id="36867" name="Rectangle 3"/>
          <p:cNvSpPr>
            <a:spLocks noGrp="1" noChangeArrowheads="1"/>
          </p:cNvSpPr>
          <p:nvPr>
            <p:ph type="body" idx="1"/>
          </p:nvPr>
        </p:nvSpPr>
        <p:spPr/>
        <p:txBody>
          <a:bodyPr/>
          <a:lstStyle/>
          <a:p>
            <a:r>
              <a:rPr lang="en-US" b="1" u="sng"/>
              <a:t>The Changing Marketplace</a:t>
            </a:r>
          </a:p>
          <a:p>
            <a:r>
              <a:rPr lang="en-US"/>
              <a:t>This talk came about because of a conversation I had with Keith Pleas about INETA. He told me that back when INETA first started in 2002 – the tail end of the .com boom – INETA meetings were a place to go and find work. Typically, there were many more people looking for developers than developers looking for work. These days, that trend has reversed itself, along with many other aspects of the software development business.</a:t>
            </a:r>
          </a:p>
          <a:p>
            <a:r>
              <a:rPr lang="en-US"/>
              <a:t>In the Computerworld annual salary survey [1], there was a dramatic drop in pay raises in the IT sector. After 5 years of better than 5% yearly pay raises (’87-’01), we’ve seen 3% or lower pay raises for the past four years. Furthermore, the average IT worker is working 47 hours a week and over 50% of all IT workers reporting increased workload and budget cuts. </a:t>
            </a:r>
          </a:p>
          <a:p>
            <a:r>
              <a:rPr lang="en-US"/>
              <a:t>To quote H.I. McDunnough played by Nicholas Cage in Raising Arizona: “I preminisced no return of the salad days.”</a:t>
            </a:r>
          </a:p>
          <a:p>
            <a:endParaRPr lang="en-US"/>
          </a:p>
          <a:p>
            <a:r>
              <a:rPr lang="en-US"/>
              <a:t>[1] http://www.computerworld.com/careertopics/careers/report/0,11188,10242005,00.html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3F9D669-782B-4FF8-BA93-90C6E5813948}" type="slidenum">
              <a:rPr lang="en-US"/>
              <a:pPr/>
              <a:t>4</a:t>
            </a:fld>
            <a:endParaRPr lang="en-US"/>
          </a:p>
        </p:txBody>
      </p:sp>
      <p:sp>
        <p:nvSpPr>
          <p:cNvPr id="37890" name="Rectangle 2"/>
          <p:cNvSpPr>
            <a:spLocks noGrp="1" noRot="1" noChangeAspect="1" noChangeArrowheads="1" noTextEdit="1"/>
          </p:cNvSpPr>
          <p:nvPr>
            <p:ph type="sldImg"/>
          </p:nvPr>
        </p:nvSpPr>
        <p:spPr/>
      </p:sp>
      <p:sp>
        <p:nvSpPr>
          <p:cNvPr id="37891" name="Rectangle 3"/>
          <p:cNvSpPr>
            <a:spLocks noGrp="1" noChangeArrowheads="1"/>
          </p:cNvSpPr>
          <p:nvPr>
            <p:ph type="body" idx="1"/>
          </p:nvPr>
        </p:nvSpPr>
        <p:spPr/>
        <p:txBody>
          <a:bodyPr/>
          <a:lstStyle/>
          <a:p>
            <a:r>
              <a:rPr lang="en-US" b="1" u="sng"/>
              <a:t>World-Wide Competition</a:t>
            </a:r>
          </a:p>
          <a:p>
            <a:r>
              <a:rPr lang="en-US"/>
              <a:t>Of course, one of the primary reasons for this change in the software development landscape is due to IT outsourcing and off shoring . According to a NASSCOM-Mckinsey report [1], India’s IT and outsourcing industry is currently worth $22 billion and is expected to grow 25% per year thru the end of the decade. The overall IT outsourcing business in that time is expected to reach $110 billion. </a:t>
            </a:r>
          </a:p>
          <a:p>
            <a:r>
              <a:rPr lang="en-US"/>
              <a:t>When you consider average salaries in off shore countries, it’s not surprising to see so much work go offshore. Painful perhaps, but not surprising. The average Indian IT worker with 5-8 years experience makes just over 13 thousand dollars per year according to neoIT. That’s around $6.50 an hour, nearly 1/10</a:t>
            </a:r>
            <a:r>
              <a:rPr lang="en-US" baseline="30000"/>
              <a:t>th</a:t>
            </a:r>
            <a:r>
              <a:rPr lang="en-US"/>
              <a:t> the average consultant hourly rate of $61 as reported by the Computerworld annual salary survey [3]. </a:t>
            </a:r>
          </a:p>
          <a:p>
            <a:endParaRPr lang="en-US"/>
          </a:p>
          <a:p>
            <a:r>
              <a:rPr lang="en-US"/>
              <a:t>[1] http://www.nasscom.org/artdisplay.asp?Art_id=4782</a:t>
            </a:r>
          </a:p>
          <a:p>
            <a:r>
              <a:rPr lang="en-US"/>
              <a:t>[2] http://www.neoit.com/pdfs/whitepapers/OIv3i05_0505_ITO-Salaries2004.pdf</a:t>
            </a:r>
          </a:p>
          <a:p>
            <a:r>
              <a:rPr lang="en-US"/>
              <a:t>[3] http://www.computerworld.com/careertopics/careers/story/0,10801,105580,00.html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4CADBBA-4408-4C8A-862C-B4EDDD4CB28C}" type="slidenum">
              <a:rPr lang="en-US"/>
              <a:pPr/>
              <a:t>5</a:t>
            </a:fld>
            <a:endParaRPr lang="en-US"/>
          </a:p>
        </p:txBody>
      </p:sp>
      <p:sp>
        <p:nvSpPr>
          <p:cNvPr id="38914" name="Rectangle 2"/>
          <p:cNvSpPr>
            <a:spLocks noGrp="1" noRot="1" noChangeAspect="1" noChangeArrowheads="1" noTextEdit="1"/>
          </p:cNvSpPr>
          <p:nvPr>
            <p:ph type="sldImg"/>
          </p:nvPr>
        </p:nvSpPr>
        <p:spPr/>
      </p:sp>
      <p:sp>
        <p:nvSpPr>
          <p:cNvPr id="38915" name="Rectangle 3"/>
          <p:cNvSpPr>
            <a:spLocks noGrp="1" noChangeArrowheads="1"/>
          </p:cNvSpPr>
          <p:nvPr>
            <p:ph type="body" idx="1"/>
          </p:nvPr>
        </p:nvSpPr>
        <p:spPr/>
        <p:txBody>
          <a:bodyPr/>
          <a:lstStyle/>
          <a:p>
            <a:pPr>
              <a:lnSpc>
                <a:spcPct val="90000"/>
              </a:lnSpc>
            </a:pPr>
            <a:r>
              <a:rPr lang="en-US" b="1" u="sng"/>
              <a:t>The Dropping Value of IT Skills</a:t>
            </a:r>
          </a:p>
          <a:p>
            <a:pPr>
              <a:lnSpc>
                <a:spcPct val="90000"/>
              </a:lnSpc>
            </a:pPr>
            <a:r>
              <a:rPr lang="en-US"/>
              <a:t>While software development is dramatically impacted by outsourcing, it’s hardly unique in that regard. Manufacturing jobs have been getting outsourced for over a decade, for much the same reasons IT jobs are being outsourced today. However, this outsourcing phenomenon is a relatively new artifact of our ever shrinking world. However, we’ve seen dramatic skill devaluation before in history, usually at the hands of technology advancement.</a:t>
            </a:r>
          </a:p>
          <a:p>
            <a:pPr>
              <a:lnSpc>
                <a:spcPct val="90000"/>
              </a:lnSpc>
            </a:pPr>
            <a:r>
              <a:rPr lang="en-US"/>
              <a:t>For example, “Word Processor” used to be a job title, not a software category. </a:t>
            </a:r>
          </a:p>
          <a:p>
            <a:pPr>
              <a:lnSpc>
                <a:spcPct val="90000"/>
              </a:lnSpc>
            </a:pPr>
            <a:r>
              <a:rPr lang="en-US"/>
              <a:t>Another example: chauffeur used to be a highly technical job, back when cars needed daily maintenance. But as cars became more technically advanced and reliable, the technical aspect to the chauffeurs job fell away leaving only the relatively mundane task of driving the car.</a:t>
            </a:r>
          </a:p>
          <a:p>
            <a:pPr>
              <a:lnSpc>
                <a:spcPct val="90000"/>
              </a:lnSpc>
            </a:pPr>
            <a:r>
              <a:rPr lang="en-US"/>
              <a:t>Technical advancement also comes to bear in software development. Think about how far the platform has evolved in the past ten years. From programming Windows 95 with C++ to programming Window 2000 with VB6 to programming Windows XP with C# 2.0. Productivity is a primary metric of both platforms and tools. Dramatic improvements in productivity are trumpeted from the highest peaks. Microsoft’s primary marketing pitch for Windows Server is “Do More With Less”. The ASP.NET 2.0 team had a goal of reducing lines of code by 70% over ASP.NET 1.x. And a often-quoted Indigo productivity metric is that to build secure, reliable and transacted web services with the basic .NET platform requires over 55,000 lines of code. With WCF, it’s 3 lines of code.</a:t>
            </a:r>
          </a:p>
          <a:p>
            <a:pPr>
              <a:lnSpc>
                <a:spcPct val="90000"/>
              </a:lnSpc>
            </a:pPr>
            <a:r>
              <a:rPr lang="en-US"/>
              <a:t>Not only are we sending jobs overseas, we’re also eliminating them entirely by continuously raising the level of abstraction of the platform and tools. We can expect that, over time, difficult problems become easier and easier and eventually become trivial to solve because of better platforms and tools.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6AD7A84-5259-4FDE-8AF9-136BCF0FCA79}" type="slidenum">
              <a:rPr lang="en-US"/>
              <a:pPr/>
              <a:t>6</a:t>
            </a:fld>
            <a:endParaRPr lang="en-US"/>
          </a:p>
        </p:txBody>
      </p:sp>
      <p:sp>
        <p:nvSpPr>
          <p:cNvPr id="39938" name="Rectangle 2"/>
          <p:cNvSpPr>
            <a:spLocks noGrp="1" noRot="1" noChangeAspect="1" noChangeArrowheads="1" noTextEdit="1"/>
          </p:cNvSpPr>
          <p:nvPr>
            <p:ph type="sldImg"/>
          </p:nvPr>
        </p:nvSpPr>
        <p:spPr/>
      </p:sp>
      <p:sp>
        <p:nvSpPr>
          <p:cNvPr id="39939" name="Rectangle 3"/>
          <p:cNvSpPr>
            <a:spLocks noGrp="1" noChangeArrowheads="1"/>
          </p:cNvSpPr>
          <p:nvPr>
            <p:ph type="body" idx="1"/>
          </p:nvPr>
        </p:nvSpPr>
        <p:spPr/>
        <p:txBody>
          <a:bodyPr/>
          <a:lstStyle/>
          <a:p>
            <a:r>
              <a:rPr lang="en-US" b="1" u="sng"/>
              <a:t>We’re Accustomed to Change</a:t>
            </a:r>
          </a:p>
          <a:p>
            <a:r>
              <a:rPr lang="en-US"/>
              <a:t>The good news is workers in the IT industry like yourselves are used to this type of change and re-tooling. The software industry moves at a pace like none others before it. Being successful in this industry means being able to adapt to change rapidly. Within my 7 years at Microsoft, I’ve seen SQL server go from being a non-player in the enterprise database market to the leader in that space. .NET was a gleam in a few people’s eyes when I joined the Microsoft in 1998. Today, it’s become the most popular programming environment around in three short years. </a:t>
            </a:r>
          </a:p>
          <a:p>
            <a:r>
              <a:rPr lang="en-US"/>
              <a:t>These product market changes imply job market changes as well. Being tied to a specific technology means being out of a job when that technology becomes obsolete. </a:t>
            </a:r>
          </a:p>
          <a:p>
            <a:r>
              <a:rPr lang="en-US"/>
              <a:t>Change is good. And more importantly, we are good at change. </a:t>
            </a:r>
          </a:p>
          <a:p>
            <a:r>
              <a:rPr lang="en-US"/>
              <a:t>The question is, what should that change be? If we’re focused on outsourcing, we want to make sure we evolve skills that are less likely to be outsourced. Not all job roles are created equal with respect to outsourcing. For example, locality matters. It may be less expensive to build cars in the far east and then ship them here for sale, but it isn’t efficient to send your car all the way back for an oil change or other service. So while car manufacturing is a skill that is vulnerable to outsourcing, car repair isn’t.</a:t>
            </a:r>
          </a:p>
          <a:p>
            <a:r>
              <a:rPr lang="en-US"/>
              <a:t>So the real question is, what are the job roles and job skills that are less vulnerable to be outsourced than other. Given that I work for the Architecture Strategy team, you can probably guess what I think.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39C0DA0-159D-4581-9024-2FFDFBACEBBE}" type="slidenum">
              <a:rPr lang="en-US"/>
              <a:pPr/>
              <a:t>7</a:t>
            </a:fld>
            <a:endParaRPr lang="en-US"/>
          </a:p>
        </p:txBody>
      </p:sp>
      <p:sp>
        <p:nvSpPr>
          <p:cNvPr id="41986" name="Rectangle 2"/>
          <p:cNvSpPr>
            <a:spLocks noGrp="1" noRot="1" noChangeAspect="1" noChangeArrowheads="1" noTextEdit="1"/>
          </p:cNvSpPr>
          <p:nvPr>
            <p:ph type="sldImg"/>
          </p:nvPr>
        </p:nvSpPr>
        <p:spPr/>
      </p:sp>
      <p:sp>
        <p:nvSpPr>
          <p:cNvPr id="41987" name="Rectangle 3"/>
          <p:cNvSpPr>
            <a:spLocks noGrp="1" noChangeArrowheads="1"/>
          </p:cNvSpPr>
          <p:nvPr>
            <p:ph type="body" idx="1"/>
          </p:nvPr>
        </p:nvSpPr>
        <p:spPr/>
        <p:txBody>
          <a:bodyPr/>
          <a:lstStyle/>
          <a:p>
            <a:r>
              <a:rPr lang="en-US" b="1" u="sng"/>
              <a:t>Focus on Architecture</a:t>
            </a:r>
          </a:p>
          <a:p>
            <a:r>
              <a:rPr lang="en-US"/>
              <a:t>The term “Architecture” varies widely in it’s usage, so let me be crystal clear what I mean when I say “architecture”. To me, architecture is the intersection between business and IT. For example, if you have a list of functional requirements for a new system along with a list of non-functional constraints, building that system is an engineering exercise, not an architectural exercise. Coming up with those two lists in the first place is the architectural exercise. One of the primary roles of the architect is to translate between business speak and IT speak. And that role is getting more and more important every day.</a:t>
            </a:r>
          </a:p>
          <a:p>
            <a:r>
              <a:rPr lang="en-US"/>
              <a:t>Two years ago, Nicholas Carr raised quite a stir with his article “IT Doesn’t Matter”. As it turns out, it think Mr. Carr is half right. Technology doesn’t matter, but information certainly does. While enterprises have little trouble obtaining technology, knowing what to do with it is another matter entirely. For all the available technology, most organizations have great difficulty harnessing information in order to make better decisions, spend less money and earn more revenue – functions that are absolutely core to the business. </a:t>
            </a:r>
          </a:p>
          <a:p>
            <a:r>
              <a:rPr lang="en-US"/>
              <a:t>Spending more on technology is easy. Getting more from technology is hard. </a:t>
            </a:r>
          </a:p>
          <a:p>
            <a:r>
              <a:rPr lang="en-US"/>
              <a:t>That’s where architecture becomes critical. Architecture focuses on the “what” and “why” while engineering and development are concerned with the “how”. And given that most enterprises (i.e. not platform vendors, ISVs or service providers) don’t consider software engineering to be their core competency, engineering jobs are much more likely to be outsourced than architecture jobs.</a:t>
            </a:r>
          </a:p>
          <a:p>
            <a:r>
              <a:rPr lang="en-US"/>
              <a:t>Outsourcing architecture is like outsourcing business strategy - it’s so core to the business that it can’t be outsourced without the business losing its identity.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A8452A7-1B6D-45C9-BD3A-F591F77FA582}" type="slidenum">
              <a:rPr lang="en-US"/>
              <a:pPr/>
              <a:t>8</a:t>
            </a:fld>
            <a:endParaRPr lang="en-US"/>
          </a:p>
        </p:txBody>
      </p:sp>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23E32AF-1604-4E4A-B1DD-81FD34F7872A}" type="slidenum">
              <a:rPr lang="en-US"/>
              <a:pPr/>
              <a:t>9</a:t>
            </a:fld>
            <a:endParaRPr lang="en-US"/>
          </a:p>
        </p:txBody>
      </p:sp>
      <p:sp>
        <p:nvSpPr>
          <p:cNvPr id="44034" name="Rectangle 2"/>
          <p:cNvSpPr>
            <a:spLocks noGrp="1" noRot="1" noChangeAspect="1" noChangeArrowheads="1" noTextEdit="1"/>
          </p:cNvSpPr>
          <p:nvPr>
            <p:ph type="sldImg"/>
          </p:nvPr>
        </p:nvSpPr>
        <p:spPr/>
      </p:sp>
      <p:sp>
        <p:nvSpPr>
          <p:cNvPr id="44035" name="Rectangle 3"/>
          <p:cNvSpPr>
            <a:spLocks noGrp="1" noChangeArrowheads="1"/>
          </p:cNvSpPr>
          <p:nvPr>
            <p:ph type="body" idx="1"/>
          </p:nvPr>
        </p:nvSpPr>
        <p:spPr/>
        <p:txBody>
          <a:bodyPr/>
          <a:lstStyle/>
          <a:p>
            <a:r>
              <a:rPr lang="en-US"/>
              <a:t>Notes:</a:t>
            </a:r>
          </a:p>
          <a:p>
            <a:endParaRPr lang="en-US"/>
          </a:p>
          <a:p>
            <a:endParaRPr lang="en-US"/>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109172-E5C2-4378-B12E-ADC26802737B}"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8C3228-DAC7-40BA-9C72-8D55BFB6F710}"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A906DE-AE14-4A36-86D6-BBE97021A856}"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21E52E-5F2E-4F1A-A754-B1C54F8AA901}"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C13D52-7373-490F-A9B5-45FE179F2858}"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7B93A5-645D-4DBC-BA54-2BC2CE07803F}"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BFA466B-1EEA-46AE-96A8-6F9B35D2CDDE}"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ED4FC1F-7C5F-4213-ADD8-B7E24B13FF9C}"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D4CB1D-9ED2-4C28-8AA8-B53C2000FF00}"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5BDEFE-EAE7-4048-8293-73C14E3CAC79}"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FBE284-6962-479E-B40A-D68C91E439BD}"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0B14CB7-8E31-4203-8E91-0653BDBDE6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Segoe Semibold" pitchFamily="34" charset="0"/>
        </a:defRPr>
      </a:lvl2pPr>
      <a:lvl3pPr algn="ctr" rtl="0" fontAlgn="base">
        <a:spcBef>
          <a:spcPct val="0"/>
        </a:spcBef>
        <a:spcAft>
          <a:spcPct val="0"/>
        </a:spcAft>
        <a:defRPr sz="4400">
          <a:solidFill>
            <a:schemeClr val="tx2"/>
          </a:solidFill>
          <a:latin typeface="Segoe Semibold" pitchFamily="34" charset="0"/>
        </a:defRPr>
      </a:lvl3pPr>
      <a:lvl4pPr algn="ctr" rtl="0" fontAlgn="base">
        <a:spcBef>
          <a:spcPct val="0"/>
        </a:spcBef>
        <a:spcAft>
          <a:spcPct val="0"/>
        </a:spcAft>
        <a:defRPr sz="4400">
          <a:solidFill>
            <a:schemeClr val="tx2"/>
          </a:solidFill>
          <a:latin typeface="Segoe Semibold" pitchFamily="34" charset="0"/>
        </a:defRPr>
      </a:lvl4pPr>
      <a:lvl5pPr algn="ctr" rtl="0" fontAlgn="base">
        <a:spcBef>
          <a:spcPct val="0"/>
        </a:spcBef>
        <a:spcAft>
          <a:spcPct val="0"/>
        </a:spcAft>
        <a:defRPr sz="4400">
          <a:solidFill>
            <a:schemeClr val="tx2"/>
          </a:solidFill>
          <a:latin typeface="Segoe Semibold" pitchFamily="34" charset="0"/>
        </a:defRPr>
      </a:lvl5pPr>
      <a:lvl6pPr marL="457200" algn="ctr" rtl="0" fontAlgn="base">
        <a:spcBef>
          <a:spcPct val="0"/>
        </a:spcBef>
        <a:spcAft>
          <a:spcPct val="0"/>
        </a:spcAft>
        <a:defRPr sz="4400">
          <a:solidFill>
            <a:schemeClr val="tx2"/>
          </a:solidFill>
          <a:latin typeface="Segoe Semibold" pitchFamily="34" charset="0"/>
        </a:defRPr>
      </a:lvl6pPr>
      <a:lvl7pPr marL="914400" algn="ctr" rtl="0" fontAlgn="base">
        <a:spcBef>
          <a:spcPct val="0"/>
        </a:spcBef>
        <a:spcAft>
          <a:spcPct val="0"/>
        </a:spcAft>
        <a:defRPr sz="4400">
          <a:solidFill>
            <a:schemeClr val="tx2"/>
          </a:solidFill>
          <a:latin typeface="Segoe Semibold" pitchFamily="34" charset="0"/>
        </a:defRPr>
      </a:lvl7pPr>
      <a:lvl8pPr marL="1371600" algn="ctr" rtl="0" fontAlgn="base">
        <a:spcBef>
          <a:spcPct val="0"/>
        </a:spcBef>
        <a:spcAft>
          <a:spcPct val="0"/>
        </a:spcAft>
        <a:defRPr sz="4400">
          <a:solidFill>
            <a:schemeClr val="tx2"/>
          </a:solidFill>
          <a:latin typeface="Segoe Semibold" pitchFamily="34" charset="0"/>
        </a:defRPr>
      </a:lvl8pPr>
      <a:lvl9pPr marL="1828800" algn="ctr" rtl="0" fontAlgn="base">
        <a:spcBef>
          <a:spcPct val="0"/>
        </a:spcBef>
        <a:spcAft>
          <a:spcPct val="0"/>
        </a:spcAft>
        <a:defRPr sz="4400">
          <a:solidFill>
            <a:schemeClr val="tx2"/>
          </a:solidFill>
          <a:latin typeface="Segoe Semi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76400"/>
            <a:ext cx="9144000" cy="1470025"/>
          </a:xfrm>
        </p:spPr>
        <p:txBody>
          <a:bodyPr/>
          <a:lstStyle/>
          <a:p>
            <a:r>
              <a:rPr lang="en-US" sz="6000">
                <a:effectLst>
                  <a:outerShdw blurRad="38100" dist="38100" dir="2700000" algn="tl">
                    <a:srgbClr val="C0C0C0"/>
                  </a:outerShdw>
                </a:effectLst>
                <a:latin typeface="Segoe Black" pitchFamily="34" charset="0"/>
              </a:rPr>
              <a:t>Developer 2.0</a:t>
            </a:r>
            <a:br>
              <a:rPr lang="en-US">
                <a:effectLst>
                  <a:outerShdw blurRad="38100" dist="38100" dir="2700000" algn="tl">
                    <a:srgbClr val="C0C0C0"/>
                  </a:outerShdw>
                </a:effectLst>
              </a:rPr>
            </a:br>
            <a:r>
              <a:rPr lang="en-US" i="1">
                <a:effectLst>
                  <a:outerShdw blurRad="38100" dist="38100" dir="2700000" algn="tl">
                    <a:srgbClr val="C0C0C0"/>
                  </a:outerShdw>
                </a:effectLst>
                <a:latin typeface="Segoe Semibold"/>
              </a:rPr>
              <a:t>Finding </a:t>
            </a:r>
            <a:r>
              <a:rPr lang="en-US" i="1">
                <a:effectLst>
                  <a:outerShdw blurRad="38100" dist="38100" dir="2700000" algn="tl">
                    <a:srgbClr val="C0C0C0"/>
                  </a:outerShdw>
                </a:effectLst>
              </a:rPr>
              <a:t>Your Way in the </a:t>
            </a:r>
            <a:br>
              <a:rPr lang="en-US" i="1">
                <a:effectLst>
                  <a:outerShdw blurRad="38100" dist="38100" dir="2700000" algn="tl">
                    <a:srgbClr val="C0C0C0"/>
                  </a:outerShdw>
                </a:effectLst>
              </a:rPr>
            </a:br>
            <a:r>
              <a:rPr lang="en-US" i="1">
                <a:effectLst>
                  <a:outerShdw blurRad="38100" dist="38100" dir="2700000" algn="tl">
                    <a:srgbClr val="C0C0C0"/>
                  </a:outerShdw>
                </a:effectLst>
              </a:rPr>
              <a:t>Future of Software Development</a:t>
            </a:r>
            <a:r>
              <a:rPr lang="en-US">
                <a:effectLst>
                  <a:outerShdw blurRad="38100" dist="38100" dir="2700000" algn="tl">
                    <a:srgbClr val="C0C0C0"/>
                  </a:outerShdw>
                </a:effectLst>
              </a:rPr>
              <a:t> </a:t>
            </a:r>
          </a:p>
        </p:txBody>
      </p:sp>
      <p:sp>
        <p:nvSpPr>
          <p:cNvPr id="2052" name="Rectangle 4"/>
          <p:cNvSpPr>
            <a:spLocks noGrp="1" noChangeArrowheads="1"/>
          </p:cNvSpPr>
          <p:nvPr>
            <p:ph type="subTitle" idx="1"/>
          </p:nvPr>
        </p:nvSpPr>
        <p:spPr>
          <a:xfrm>
            <a:off x="0" y="4648200"/>
            <a:ext cx="9144000" cy="1676400"/>
          </a:xfrm>
        </p:spPr>
        <p:txBody>
          <a:bodyPr/>
          <a:lstStyle/>
          <a:p>
            <a:r>
              <a:rPr lang="en-US"/>
              <a:t>Harry Pierson</a:t>
            </a:r>
          </a:p>
          <a:p>
            <a:r>
              <a:rPr lang="en-US"/>
              <a:t>Microsoft Architecture Strategy Team</a:t>
            </a:r>
          </a:p>
          <a:p>
            <a:r>
              <a:rPr lang="en-US"/>
              <a:t>Harry.Pierson@Microsoft.com</a:t>
            </a:r>
          </a:p>
        </p:txBody>
      </p:sp>
      <p:sp>
        <p:nvSpPr>
          <p:cNvPr id="2057" name="Text Box 9"/>
          <p:cNvSpPr txBox="1">
            <a:spLocks noChangeArrowheads="1"/>
          </p:cNvSpPr>
          <p:nvPr/>
        </p:nvSpPr>
        <p:spPr bwMode="auto">
          <a:xfrm>
            <a:off x="0" y="6491288"/>
            <a:ext cx="9144000" cy="396875"/>
          </a:xfrm>
          <a:prstGeom prst="rect">
            <a:avLst/>
          </a:prstGeom>
          <a:gradFill rotWithShape="1">
            <a:gsLst>
              <a:gs pos="0">
                <a:schemeClr val="accent1">
                  <a:gamma/>
                  <a:tint val="54510"/>
                  <a:invGamma/>
                  <a:alpha val="49001"/>
                </a:schemeClr>
              </a:gs>
              <a:gs pos="100000">
                <a:schemeClr val="accent1"/>
              </a:gs>
            </a:gsLst>
            <a:lin ang="0" scaled="1"/>
          </a:gradFill>
          <a:ln w="28575" algn="ctr">
            <a:noFill/>
            <a:miter lim="800000"/>
            <a:headEnd type="none" w="sm" len="sm"/>
            <a:tailEnd type="none" w="sm" len="sm"/>
          </a:ln>
          <a:effectLst/>
        </p:spPr>
        <p:txBody>
          <a:bodyPr>
            <a:spAutoFit/>
          </a:bodyPr>
          <a:lstStyle/>
          <a:p>
            <a:pPr algn="r">
              <a:spcBef>
                <a:spcPct val="50000"/>
              </a:spcBef>
            </a:pPr>
            <a:r>
              <a:rPr lang="en-US" sz="2000" b="1" i="1">
                <a:solidFill>
                  <a:srgbClr val="000066"/>
                </a:solidFill>
              </a:rPr>
              <a:t>patterns &amp; practices Summit</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2" name="Picture 20" descr="Supports"/>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13314" name="Rectangle 2"/>
          <p:cNvSpPr>
            <a:spLocks noGrp="1" noChangeArrowheads="1"/>
          </p:cNvSpPr>
          <p:nvPr>
            <p:ph type="title"/>
          </p:nvPr>
        </p:nvSpPr>
        <p:spPr>
          <a:xfrm>
            <a:off x="0" y="2667000"/>
            <a:ext cx="9144000" cy="1447800"/>
          </a:xfrm>
          <a:gradFill rotWithShape="1">
            <a:gsLst>
              <a:gs pos="0">
                <a:schemeClr val="bg1">
                  <a:alpha val="60001"/>
                </a:schemeClr>
              </a:gs>
              <a:gs pos="100000">
                <a:schemeClr val="bg1">
                  <a:gamma/>
                  <a:tint val="0"/>
                  <a:invGamma/>
                  <a:alpha val="60001"/>
                </a:schemeClr>
              </a:gs>
            </a:gsLst>
            <a:lin ang="5400000" scaled="1"/>
          </a:gradFill>
        </p:spPr>
        <p:txBody>
          <a:bodyPr/>
          <a:lstStyle/>
          <a:p>
            <a:r>
              <a:rPr lang="en-US"/>
              <a:t>IT solutions exist solely </a:t>
            </a:r>
            <a:br>
              <a:rPr lang="en-US"/>
            </a:br>
            <a:r>
              <a:rPr lang="en-US"/>
              <a:t>to support the business</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server rack"/>
          <p:cNvPicPr>
            <a:picLocks noGrp="1" noChangeAspect="1" noChangeArrowheads="1"/>
          </p:cNvPicPr>
          <p:nvPr>
            <p:ph idx="1"/>
          </p:nvPr>
        </p:nvPicPr>
        <p:blipFill>
          <a:blip r:embed="rId3" cstate="email"/>
          <a:srcRect/>
          <a:stretch>
            <a:fillRect/>
          </a:stretch>
        </p:blipFill>
        <p:spPr>
          <a:xfrm>
            <a:off x="0" y="0"/>
            <a:ext cx="9144000" cy="6858000"/>
          </a:xfrm>
          <a:noFill/>
          <a:ln/>
        </p:spPr>
      </p:pic>
      <p:sp>
        <p:nvSpPr>
          <p:cNvPr id="14338" name="Rectangle 2"/>
          <p:cNvSpPr>
            <a:spLocks noGrp="1" noChangeArrowheads="1"/>
          </p:cNvSpPr>
          <p:nvPr>
            <p:ph type="title"/>
          </p:nvPr>
        </p:nvSpPr>
        <p:spPr>
          <a:xfrm>
            <a:off x="0" y="5105400"/>
            <a:ext cx="9144000" cy="1295400"/>
          </a:xfrm>
          <a:solidFill>
            <a:schemeClr val="accent2"/>
          </a:solidFill>
        </p:spPr>
        <p:txBody>
          <a:bodyPr lIns="457200"/>
          <a:lstStyle/>
          <a:p>
            <a:pPr algn="l"/>
            <a:r>
              <a:rPr lang="en-US" sz="4000">
                <a:solidFill>
                  <a:schemeClr val="bg1"/>
                </a:solidFill>
              </a:rPr>
              <a:t>Information technology is creating new business models</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boardroom"/>
          <p:cNvPicPr>
            <a:picLocks noGrp="1" noChangeAspect="1" noChangeArrowheads="1"/>
          </p:cNvPicPr>
          <p:nvPr>
            <p:ph idx="1"/>
          </p:nvPr>
        </p:nvPicPr>
        <p:blipFill>
          <a:blip r:embed="rId3" cstate="email"/>
          <a:srcRect/>
          <a:stretch>
            <a:fillRect/>
          </a:stretch>
        </p:blipFill>
        <p:spPr>
          <a:xfrm>
            <a:off x="0" y="0"/>
            <a:ext cx="9144000" cy="6858000"/>
          </a:xfrm>
          <a:noFill/>
          <a:ln/>
        </p:spPr>
      </p:pic>
      <p:sp>
        <p:nvSpPr>
          <p:cNvPr id="15362" name="Rectangle 2"/>
          <p:cNvSpPr>
            <a:spLocks noGrp="1" noChangeArrowheads="1"/>
          </p:cNvSpPr>
          <p:nvPr>
            <p:ph type="title"/>
          </p:nvPr>
        </p:nvSpPr>
        <p:spPr>
          <a:xfrm>
            <a:off x="0" y="274638"/>
            <a:ext cx="9144000" cy="1554162"/>
          </a:xfrm>
          <a:gradFill rotWithShape="1">
            <a:gsLst>
              <a:gs pos="0">
                <a:schemeClr val="bg1">
                  <a:alpha val="75000"/>
                </a:schemeClr>
              </a:gs>
              <a:gs pos="100000">
                <a:schemeClr val="bg1">
                  <a:gamma/>
                  <a:tint val="0"/>
                  <a:invGamma/>
                  <a:alpha val="75000"/>
                </a:schemeClr>
              </a:gs>
            </a:gsLst>
            <a:lin ang="5400000" scaled="1"/>
          </a:gradFill>
        </p:spPr>
        <p:txBody>
          <a:bodyPr/>
          <a:lstStyle/>
          <a:p>
            <a:r>
              <a:rPr lang="en-US"/>
              <a:t>Business understanding </a:t>
            </a:r>
            <a:br>
              <a:rPr lang="en-US"/>
            </a:br>
            <a:r>
              <a:rPr lang="en-US"/>
              <a:t>can’t be easily outsourced</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a:stretch>
            <a:fillRect/>
          </a:stretch>
        </p:blipFill>
        <p:spPr bwMode="auto">
          <a:xfrm>
            <a:off x="-7938" y="-7938"/>
            <a:ext cx="9161463" cy="6875463"/>
          </a:xfrm>
          <a:prstGeom prst="rect">
            <a:avLst/>
          </a:prstGeom>
          <a:noFill/>
          <a:ln w="9525">
            <a:noFill/>
            <a:miter lim="800000"/>
            <a:headEnd/>
            <a:tailEnd/>
          </a:ln>
          <a:effec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laptop user 1 No Laptop Logo"/>
          <p:cNvPicPr>
            <a:picLocks noGrp="1" noChangeAspect="1" noChangeArrowheads="1"/>
          </p:cNvPicPr>
          <p:nvPr>
            <p:ph idx="1"/>
          </p:nvPr>
        </p:nvPicPr>
        <p:blipFill>
          <a:blip r:embed="rId3" cstate="email"/>
          <a:srcRect/>
          <a:stretch>
            <a:fillRect/>
          </a:stretch>
        </p:blipFill>
        <p:spPr>
          <a:xfrm>
            <a:off x="0" y="0"/>
            <a:ext cx="9144000" cy="6858000"/>
          </a:xfrm>
          <a:noFill/>
          <a:ln/>
        </p:spPr>
      </p:pic>
      <p:sp>
        <p:nvSpPr>
          <p:cNvPr id="11266" name="Rectangle 2"/>
          <p:cNvSpPr>
            <a:spLocks noGrp="1" noChangeArrowheads="1"/>
          </p:cNvSpPr>
          <p:nvPr>
            <p:ph type="title"/>
          </p:nvPr>
        </p:nvSpPr>
        <p:spPr>
          <a:xfrm>
            <a:off x="0" y="5715000"/>
            <a:ext cx="9144000" cy="1143000"/>
          </a:xfrm>
        </p:spPr>
        <p:txBody>
          <a:bodyPr/>
          <a:lstStyle/>
          <a:p>
            <a:r>
              <a:rPr lang="en-US"/>
              <a:t>Get inside the mind of your users</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j0385341"/>
          <p:cNvPicPr>
            <a:picLocks noGrp="1" noChangeAspect="1" noChangeArrowheads="1"/>
          </p:cNvPicPr>
          <p:nvPr>
            <p:ph idx="1"/>
          </p:nvPr>
        </p:nvPicPr>
        <p:blipFill>
          <a:blip r:embed="rId3"/>
          <a:srcRect/>
          <a:stretch>
            <a:fillRect/>
          </a:stretch>
        </p:blipFill>
        <p:spPr>
          <a:xfrm>
            <a:off x="0" y="0"/>
            <a:ext cx="9142413" cy="6858000"/>
          </a:xfrm>
        </p:spPr>
      </p:pic>
      <p:sp>
        <p:nvSpPr>
          <p:cNvPr id="16386" name="Rectangle 2"/>
          <p:cNvSpPr>
            <a:spLocks noGrp="1" noChangeArrowheads="1"/>
          </p:cNvSpPr>
          <p:nvPr>
            <p:ph type="title"/>
          </p:nvPr>
        </p:nvSpPr>
        <p:spPr>
          <a:xfrm>
            <a:off x="4876800" y="228600"/>
            <a:ext cx="4038600" cy="3535363"/>
          </a:xfrm>
          <a:gradFill rotWithShape="1">
            <a:gsLst>
              <a:gs pos="0">
                <a:schemeClr val="bg1">
                  <a:alpha val="80000"/>
                </a:schemeClr>
              </a:gs>
              <a:gs pos="100000">
                <a:schemeClr val="bg1">
                  <a:gamma/>
                  <a:tint val="0"/>
                  <a:invGamma/>
                  <a:alpha val="80000"/>
                </a:schemeClr>
              </a:gs>
            </a:gsLst>
            <a:lin ang="5400000" scaled="1"/>
          </a:gradFill>
        </p:spPr>
        <p:txBody>
          <a:bodyPr/>
          <a:lstStyle/>
          <a:p>
            <a:r>
              <a:rPr lang="en-US"/>
              <a:t>Improving</a:t>
            </a:r>
            <a:br>
              <a:rPr lang="en-US"/>
            </a:br>
            <a:r>
              <a:rPr lang="en-US"/>
              <a:t>the user experience </a:t>
            </a:r>
            <a:br>
              <a:rPr lang="en-US"/>
            </a:br>
            <a:r>
              <a:rPr lang="en-US"/>
              <a:t>has been under-funded</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money computer"/>
          <p:cNvPicPr>
            <a:picLocks noGrp="1" noChangeAspect="1" noChangeArrowheads="1"/>
          </p:cNvPicPr>
          <p:nvPr>
            <p:ph idx="1"/>
          </p:nvPr>
        </p:nvPicPr>
        <p:blipFill>
          <a:blip r:embed="rId3" cstate="email"/>
          <a:srcRect/>
          <a:stretch>
            <a:fillRect/>
          </a:stretch>
        </p:blipFill>
        <p:spPr>
          <a:xfrm>
            <a:off x="0" y="0"/>
            <a:ext cx="9144000" cy="6858000"/>
          </a:xfrm>
          <a:noFill/>
          <a:ln/>
        </p:spPr>
      </p:pic>
      <p:sp>
        <p:nvSpPr>
          <p:cNvPr id="17410" name="Rectangle 2"/>
          <p:cNvSpPr>
            <a:spLocks noGrp="1" noChangeArrowheads="1"/>
          </p:cNvSpPr>
          <p:nvPr>
            <p:ph type="title"/>
          </p:nvPr>
        </p:nvSpPr>
        <p:spPr>
          <a:xfrm>
            <a:off x="457200" y="4572000"/>
            <a:ext cx="6400800" cy="2057400"/>
          </a:xfrm>
          <a:gradFill rotWithShape="1">
            <a:gsLst>
              <a:gs pos="0">
                <a:schemeClr val="tx2">
                  <a:alpha val="50000"/>
                </a:schemeClr>
              </a:gs>
              <a:gs pos="100000">
                <a:schemeClr val="tx2">
                  <a:gamma/>
                  <a:shade val="0"/>
                  <a:invGamma/>
                  <a:alpha val="50000"/>
                </a:schemeClr>
              </a:gs>
            </a:gsLst>
            <a:lin ang="5400000" scaled="1"/>
          </a:gradFill>
        </p:spPr>
        <p:txBody>
          <a:bodyPr/>
          <a:lstStyle/>
          <a:p>
            <a:pPr algn="l"/>
            <a:r>
              <a:rPr lang="en-US" b="1">
                <a:solidFill>
                  <a:schemeClr val="bg1"/>
                </a:solidFill>
              </a:rPr>
              <a:t>Users are </a:t>
            </a:r>
            <a:br>
              <a:rPr lang="en-US" b="1">
                <a:solidFill>
                  <a:schemeClr val="bg1"/>
                </a:solidFill>
              </a:rPr>
            </a:br>
            <a:r>
              <a:rPr lang="en-US" b="1">
                <a:solidFill>
                  <a:schemeClr val="bg1"/>
                </a:solidFill>
              </a:rPr>
              <a:t>the primary source </a:t>
            </a:r>
            <a:br>
              <a:rPr lang="en-US" b="1">
                <a:solidFill>
                  <a:schemeClr val="bg1"/>
                </a:solidFill>
              </a:rPr>
            </a:br>
            <a:r>
              <a:rPr lang="en-US" b="1">
                <a:solidFill>
                  <a:schemeClr val="bg1"/>
                </a:solidFill>
              </a:rPr>
              <a:t>of value for the business</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1" name="Picture 9" descr="tablet user"/>
          <p:cNvPicPr>
            <a:picLocks noGrp="1" noChangeAspect="1" noChangeArrowheads="1"/>
          </p:cNvPicPr>
          <p:nvPr>
            <p:ph idx="1"/>
          </p:nvPr>
        </p:nvPicPr>
        <p:blipFill>
          <a:blip r:embed="rId3" cstate="email"/>
          <a:srcRect/>
          <a:stretch>
            <a:fillRect/>
          </a:stretch>
        </p:blipFill>
        <p:spPr>
          <a:xfrm>
            <a:off x="0" y="0"/>
            <a:ext cx="9144000" cy="6858000"/>
          </a:xfrm>
          <a:noFill/>
          <a:ln/>
        </p:spPr>
      </p:pic>
      <p:sp>
        <p:nvSpPr>
          <p:cNvPr id="18443" name="Rectangle 11"/>
          <p:cNvSpPr>
            <a:spLocks noGrp="1" noChangeArrowheads="1"/>
          </p:cNvSpPr>
          <p:nvPr>
            <p:ph type="title"/>
          </p:nvPr>
        </p:nvSpPr>
        <p:spPr>
          <a:xfrm>
            <a:off x="0" y="4800600"/>
            <a:ext cx="9144000" cy="1554163"/>
          </a:xfrm>
          <a:gradFill rotWithShape="1">
            <a:gsLst>
              <a:gs pos="0">
                <a:schemeClr val="bg1">
                  <a:alpha val="75000"/>
                </a:schemeClr>
              </a:gs>
              <a:gs pos="100000">
                <a:schemeClr val="bg1">
                  <a:gamma/>
                  <a:tint val="0"/>
                  <a:invGamma/>
                  <a:alpha val="75000"/>
                </a:schemeClr>
              </a:gs>
            </a:gsLst>
            <a:lin ang="5400000" scaled="1"/>
          </a:gradFill>
          <a:ln/>
        </p:spPr>
        <p:txBody>
          <a:bodyPr/>
          <a:lstStyle/>
          <a:p>
            <a:r>
              <a:rPr lang="en-US"/>
              <a:t>User understanding </a:t>
            </a:r>
            <a:br>
              <a:rPr lang="en-US"/>
            </a:br>
            <a:r>
              <a:rPr lang="en-US"/>
              <a:t>can’t be easily outsourced</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7938" y="-7938"/>
            <a:ext cx="9161463" cy="6875463"/>
          </a:xfrm>
          <a:prstGeom prst="rect">
            <a:avLst/>
          </a:prstGeom>
          <a:noFill/>
          <a:ln w="9525">
            <a:noFill/>
            <a:miter lim="800000"/>
            <a:headEnd/>
            <a:tailEnd/>
          </a:ln>
          <a:effec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j0342070"/>
          <p:cNvPicPr>
            <a:picLocks noGrp="1" noChangeAspect="1" noChangeArrowheads="1"/>
          </p:cNvPicPr>
          <p:nvPr>
            <p:ph idx="1"/>
          </p:nvPr>
        </p:nvPicPr>
        <p:blipFill>
          <a:blip r:embed="rId3"/>
          <a:srcRect/>
          <a:stretch>
            <a:fillRect/>
          </a:stretch>
        </p:blipFill>
        <p:spPr>
          <a:xfrm>
            <a:off x="0" y="0"/>
            <a:ext cx="9144000" cy="6858000"/>
          </a:xfrm>
        </p:spPr>
      </p:pic>
      <p:sp>
        <p:nvSpPr>
          <p:cNvPr id="12290" name="Rectangle 2"/>
          <p:cNvSpPr>
            <a:spLocks noGrp="1" noChangeArrowheads="1"/>
          </p:cNvSpPr>
          <p:nvPr>
            <p:ph type="title"/>
          </p:nvPr>
        </p:nvSpPr>
        <p:spPr>
          <a:xfrm>
            <a:off x="4800600" y="0"/>
            <a:ext cx="4343400" cy="1143000"/>
          </a:xfrm>
          <a:noFill/>
        </p:spPr>
        <p:txBody>
          <a:bodyPr tIns="457200" rIns="457200" anchor="t"/>
          <a:lstStyle/>
          <a:p>
            <a:pPr algn="r"/>
            <a:r>
              <a:rPr lang="en-US"/>
              <a:t>Concentrate on raising </a:t>
            </a:r>
            <a:br>
              <a:rPr lang="en-US"/>
            </a:br>
            <a:r>
              <a:rPr lang="en-US"/>
              <a:t>the level of abstraction</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7938" y="-7938"/>
            <a:ext cx="9161463" cy="6875463"/>
          </a:xfrm>
          <a:prstGeom prst="rect">
            <a:avLst/>
          </a:prstGeom>
          <a:noFill/>
          <a:ln w="9525">
            <a:noFill/>
            <a:miter lim="800000"/>
            <a:headEnd/>
            <a:tailEnd/>
          </a:ln>
          <a:effec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8" name="Picture 12" descr="ladder gap"/>
          <p:cNvPicPr>
            <a:picLocks noGrp="1" noChangeAspect="1" noChangeArrowheads="1"/>
          </p:cNvPicPr>
          <p:nvPr>
            <p:ph idx="1"/>
          </p:nvPr>
        </p:nvPicPr>
        <p:blipFill>
          <a:blip r:embed="rId3"/>
          <a:srcRect/>
          <a:stretch>
            <a:fillRect/>
          </a:stretch>
        </p:blipFill>
        <p:spPr>
          <a:xfrm>
            <a:off x="0" y="0"/>
            <a:ext cx="9144000" cy="6858000"/>
          </a:xfrm>
          <a:noFill/>
          <a:ln/>
        </p:spPr>
      </p:pic>
      <p:sp>
        <p:nvSpPr>
          <p:cNvPr id="19458" name="Rectangle 2"/>
          <p:cNvSpPr>
            <a:spLocks noGrp="1" noChangeArrowheads="1"/>
          </p:cNvSpPr>
          <p:nvPr>
            <p:ph type="title"/>
          </p:nvPr>
        </p:nvSpPr>
        <p:spPr>
          <a:xfrm>
            <a:off x="457200" y="304800"/>
            <a:ext cx="6172200" cy="3124200"/>
          </a:xfrm>
        </p:spPr>
        <p:txBody>
          <a:bodyPr/>
          <a:lstStyle/>
          <a:p>
            <a:pPr algn="l"/>
            <a:r>
              <a:rPr lang="en-US">
                <a:solidFill>
                  <a:schemeClr val="bg1"/>
                </a:solidFill>
              </a:rPr>
              <a:t>There’s a large </a:t>
            </a:r>
            <a:br>
              <a:rPr lang="en-US">
                <a:solidFill>
                  <a:schemeClr val="bg1"/>
                </a:solidFill>
              </a:rPr>
            </a:br>
            <a:r>
              <a:rPr lang="en-US">
                <a:solidFill>
                  <a:schemeClr val="bg1"/>
                </a:solidFill>
              </a:rPr>
              <a:t>gap between </a:t>
            </a:r>
            <a:br>
              <a:rPr lang="en-US">
                <a:solidFill>
                  <a:schemeClr val="bg1"/>
                </a:solidFill>
              </a:rPr>
            </a:br>
            <a:r>
              <a:rPr lang="en-US">
                <a:solidFill>
                  <a:schemeClr val="bg1"/>
                </a:solidFill>
              </a:rPr>
              <a:t>platform capabilities and business need</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j0382660"/>
          <p:cNvPicPr>
            <a:picLocks noGrp="1" noChangeAspect="1" noChangeArrowheads="1"/>
          </p:cNvPicPr>
          <p:nvPr>
            <p:ph idx="1"/>
          </p:nvPr>
        </p:nvPicPr>
        <p:blipFill>
          <a:blip r:embed="rId3" cstate="email"/>
          <a:srcRect/>
          <a:stretch>
            <a:fillRect/>
          </a:stretch>
        </p:blipFill>
        <p:spPr>
          <a:xfrm>
            <a:off x="0" y="0"/>
            <a:ext cx="9144000" cy="6858000"/>
          </a:xfrm>
        </p:spPr>
      </p:pic>
      <p:sp>
        <p:nvSpPr>
          <p:cNvPr id="20482" name="Rectangle 2"/>
          <p:cNvSpPr>
            <a:spLocks noGrp="1" noChangeArrowheads="1"/>
          </p:cNvSpPr>
          <p:nvPr>
            <p:ph type="title"/>
          </p:nvPr>
        </p:nvSpPr>
        <p:spPr>
          <a:xfrm>
            <a:off x="3505200" y="0"/>
            <a:ext cx="5638800" cy="3154363"/>
          </a:xfrm>
          <a:noFill/>
        </p:spPr>
        <p:txBody>
          <a:bodyPr tIns="457200" rIns="457200" anchor="t"/>
          <a:lstStyle/>
          <a:p>
            <a:pPr algn="r"/>
            <a:r>
              <a:rPr lang="en-US"/>
              <a:t>Bridging that gap requires more than technology skills</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j0382670"/>
          <p:cNvPicPr>
            <a:picLocks noGrp="1" noChangeAspect="1" noChangeArrowheads="1"/>
          </p:cNvPicPr>
          <p:nvPr>
            <p:ph idx="1"/>
          </p:nvPr>
        </p:nvPicPr>
        <p:blipFill>
          <a:blip r:embed="rId3"/>
          <a:srcRect/>
          <a:stretch>
            <a:fillRect/>
          </a:stretch>
        </p:blipFill>
        <p:spPr>
          <a:xfrm>
            <a:off x="0" y="0"/>
            <a:ext cx="9142413" cy="6858000"/>
          </a:xfrm>
        </p:spPr>
      </p:pic>
      <p:sp>
        <p:nvSpPr>
          <p:cNvPr id="21506" name="Rectangle 2"/>
          <p:cNvSpPr>
            <a:spLocks noGrp="1" noChangeArrowheads="1"/>
          </p:cNvSpPr>
          <p:nvPr>
            <p:ph type="title"/>
          </p:nvPr>
        </p:nvSpPr>
        <p:spPr>
          <a:xfrm>
            <a:off x="0" y="274638"/>
            <a:ext cx="9144000" cy="1401762"/>
          </a:xfrm>
          <a:gradFill rotWithShape="1">
            <a:gsLst>
              <a:gs pos="0">
                <a:schemeClr val="bg1">
                  <a:alpha val="75000"/>
                </a:schemeClr>
              </a:gs>
              <a:gs pos="100000">
                <a:schemeClr val="bg1">
                  <a:gamma/>
                  <a:tint val="0"/>
                  <a:invGamma/>
                  <a:alpha val="75000"/>
                </a:schemeClr>
              </a:gs>
            </a:gsLst>
            <a:lin ang="5400000" scaled="1"/>
          </a:gradFill>
          <a:ln/>
        </p:spPr>
        <p:txBody>
          <a:bodyPr/>
          <a:lstStyle/>
          <a:p>
            <a:r>
              <a:rPr lang="en-US"/>
              <a:t>Automation understanding</a:t>
            </a:r>
            <a:br>
              <a:rPr lang="en-US"/>
            </a:br>
            <a:r>
              <a:rPr lang="en-US"/>
              <a:t>can’t be easily outsourced</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j0341367"/>
          <p:cNvPicPr>
            <a:picLocks noGrp="1" noChangeAspect="1" noChangeArrowheads="1"/>
          </p:cNvPicPr>
          <p:nvPr>
            <p:ph idx="1"/>
          </p:nvPr>
        </p:nvPicPr>
        <p:blipFill>
          <a:blip r:embed="rId3"/>
          <a:srcRect/>
          <a:stretch>
            <a:fillRect/>
          </a:stretch>
        </p:blipFill>
        <p:spPr>
          <a:xfrm>
            <a:off x="0" y="333375"/>
            <a:ext cx="9144000" cy="6524625"/>
          </a:xfrm>
        </p:spPr>
      </p:pic>
      <p:sp>
        <p:nvSpPr>
          <p:cNvPr id="22530" name="Rectangle 2"/>
          <p:cNvSpPr>
            <a:spLocks noGrp="1" noChangeArrowheads="1"/>
          </p:cNvSpPr>
          <p:nvPr>
            <p:ph type="title"/>
          </p:nvPr>
        </p:nvSpPr>
        <p:spPr>
          <a:xfrm>
            <a:off x="457200" y="0"/>
            <a:ext cx="8229600" cy="1143000"/>
          </a:xfrm>
          <a:noFill/>
        </p:spPr>
        <p:txBody>
          <a:bodyPr tIns="228600" anchor="t"/>
          <a:lstStyle/>
          <a:p>
            <a:r>
              <a:rPr lang="en-US">
                <a:solidFill>
                  <a:schemeClr val="accent2"/>
                </a:solidFill>
              </a:rPr>
              <a:t>Can you remain competitive in the new software economy</a:t>
            </a:r>
            <a:r>
              <a:rPr lang="en-US"/>
              <a:t>? </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7938" y="-7938"/>
            <a:ext cx="9161463" cy="6875463"/>
          </a:xfrm>
          <a:prstGeom prst="rect">
            <a:avLst/>
          </a:prstGeom>
          <a:noFill/>
          <a:ln w="9525">
            <a:noFill/>
            <a:miter lim="800000"/>
            <a:headEnd/>
            <a:tailEnd/>
          </a:ln>
          <a:effec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loss"/>
          <p:cNvPicPr>
            <a:picLocks noGrp="1" noChangeAspect="1" noChangeArrowheads="1"/>
          </p:cNvPicPr>
          <p:nvPr>
            <p:ph idx="1"/>
          </p:nvPr>
        </p:nvPicPr>
        <p:blipFill>
          <a:blip r:embed="rId3"/>
          <a:srcRect/>
          <a:stretch>
            <a:fillRect/>
          </a:stretch>
        </p:blipFill>
        <p:spPr>
          <a:xfrm>
            <a:off x="0" y="0"/>
            <a:ext cx="9144000" cy="6858000"/>
          </a:xfrm>
        </p:spPr>
      </p:pic>
      <p:sp>
        <p:nvSpPr>
          <p:cNvPr id="69635" name="Rectangle 3"/>
          <p:cNvSpPr>
            <a:spLocks noGrp="1" noChangeArrowheads="1"/>
          </p:cNvSpPr>
          <p:nvPr>
            <p:ph type="title"/>
          </p:nvPr>
        </p:nvSpPr>
        <p:spPr>
          <a:xfrm>
            <a:off x="457200" y="304800"/>
            <a:ext cx="8229600" cy="1143000"/>
          </a:xfrm>
        </p:spPr>
        <p:txBody>
          <a:bodyPr/>
          <a:lstStyle/>
          <a:p>
            <a:pPr algn="r"/>
            <a:r>
              <a:rPr lang="en-US" sz="4000">
                <a:solidFill>
                  <a:schemeClr val="bg1"/>
                </a:solidFill>
              </a:rPr>
              <a:t>Highly-valued skills have become a low-priced commodity</a:t>
            </a:r>
            <a:r>
              <a:rPr lang="en-US" sz="4000">
                <a:solidFill>
                  <a:schemeClr val="tx1"/>
                </a:solidFill>
              </a:rPr>
              <a:t> </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hess game"/>
          <p:cNvPicPr>
            <a:picLocks noGrp="1" noChangeAspect="1" noChangeArrowheads="1"/>
          </p:cNvPicPr>
          <p:nvPr>
            <p:ph idx="1"/>
          </p:nvPr>
        </p:nvPicPr>
        <p:blipFill>
          <a:blip r:embed="rId3" cstate="email"/>
          <a:srcRect/>
          <a:stretch>
            <a:fillRect/>
          </a:stretch>
        </p:blipFill>
        <p:spPr>
          <a:xfrm>
            <a:off x="0" y="0"/>
            <a:ext cx="9144000" cy="6858000"/>
          </a:xfrm>
          <a:noFill/>
          <a:ln/>
        </p:spPr>
      </p:pic>
      <p:sp>
        <p:nvSpPr>
          <p:cNvPr id="71683" name="Rectangle 3"/>
          <p:cNvSpPr>
            <a:spLocks noGrp="1" noChangeArrowheads="1"/>
          </p:cNvSpPr>
          <p:nvPr>
            <p:ph type="title"/>
          </p:nvPr>
        </p:nvSpPr>
        <p:spPr>
          <a:xfrm>
            <a:off x="0" y="274638"/>
            <a:ext cx="9144000" cy="1477962"/>
          </a:xfrm>
          <a:gradFill rotWithShape="1">
            <a:gsLst>
              <a:gs pos="0">
                <a:schemeClr val="bg1">
                  <a:alpha val="60001"/>
                </a:schemeClr>
              </a:gs>
              <a:gs pos="100000">
                <a:schemeClr val="bg1">
                  <a:gamma/>
                  <a:tint val="0"/>
                  <a:invGamma/>
                  <a:alpha val="60001"/>
                </a:schemeClr>
              </a:gs>
            </a:gsLst>
            <a:lin ang="5400000" scaled="1"/>
          </a:gradFill>
          <a:ln/>
        </p:spPr>
        <p:txBody>
          <a:bodyPr lIns="457200"/>
          <a:lstStyle/>
          <a:p>
            <a:pPr algn="l"/>
            <a:r>
              <a:rPr lang="en-US">
                <a:solidFill>
                  <a:schemeClr val="accent2"/>
                </a:solidFill>
              </a:rPr>
              <a:t>Developing the right skills </a:t>
            </a:r>
            <a:br>
              <a:rPr lang="en-US">
                <a:solidFill>
                  <a:schemeClr val="accent2"/>
                </a:solidFill>
              </a:rPr>
            </a:br>
            <a:r>
              <a:rPr lang="en-US">
                <a:solidFill>
                  <a:schemeClr val="accent2"/>
                </a:solidFill>
              </a:rPr>
              <a:t>will let you to stay competitive</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j0386502"/>
          <p:cNvPicPr>
            <a:picLocks noGrp="1" noChangeAspect="1" noChangeArrowheads="1"/>
          </p:cNvPicPr>
          <p:nvPr>
            <p:ph idx="1"/>
          </p:nvPr>
        </p:nvPicPr>
        <p:blipFill>
          <a:blip r:embed="rId3"/>
          <a:srcRect/>
          <a:stretch>
            <a:fillRect/>
          </a:stretch>
        </p:blipFill>
        <p:spPr>
          <a:xfrm>
            <a:off x="0" y="0"/>
            <a:ext cx="9134475" cy="6858000"/>
          </a:xfrm>
        </p:spPr>
      </p:pic>
      <p:sp>
        <p:nvSpPr>
          <p:cNvPr id="25602" name="Rectangle 2"/>
          <p:cNvSpPr>
            <a:spLocks noGrp="1" noChangeArrowheads="1"/>
          </p:cNvSpPr>
          <p:nvPr>
            <p:ph type="title"/>
          </p:nvPr>
        </p:nvSpPr>
        <p:spPr>
          <a:xfrm>
            <a:off x="0" y="274638"/>
            <a:ext cx="9144000" cy="1477962"/>
          </a:xfrm>
          <a:solidFill>
            <a:schemeClr val="tx1"/>
          </a:solidFill>
          <a:ln/>
        </p:spPr>
        <p:txBody>
          <a:bodyPr/>
          <a:lstStyle/>
          <a:p>
            <a:r>
              <a:rPr lang="en-US">
                <a:solidFill>
                  <a:srgbClr val="CC3300"/>
                </a:solidFill>
              </a:rPr>
              <a:t>Find your way in the future of software development </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j0386380"/>
          <p:cNvPicPr>
            <a:picLocks noChangeAspect="1" noChangeArrowheads="1"/>
          </p:cNvPicPr>
          <p:nvPr/>
        </p:nvPicPr>
        <p:blipFill>
          <a:blip r:embed="rId3"/>
          <a:srcRect/>
          <a:stretch>
            <a:fillRect/>
          </a:stretch>
        </p:blipFill>
        <p:spPr bwMode="auto">
          <a:xfrm>
            <a:off x="0" y="0"/>
            <a:ext cx="9155113" cy="6858000"/>
          </a:xfrm>
          <a:prstGeom prst="rect">
            <a:avLst/>
          </a:prstGeom>
          <a:noFill/>
        </p:spPr>
      </p:pic>
      <p:sp>
        <p:nvSpPr>
          <p:cNvPr id="26626" name="Rectangle 2"/>
          <p:cNvSpPr>
            <a:spLocks noGrp="1" noChangeArrowheads="1"/>
          </p:cNvSpPr>
          <p:nvPr>
            <p:ph type="title"/>
          </p:nvPr>
        </p:nvSpPr>
        <p:spPr>
          <a:xfrm>
            <a:off x="0" y="3962400"/>
            <a:ext cx="9144000" cy="2133600"/>
          </a:xfrm>
          <a:noFill/>
          <a:ln/>
        </p:spPr>
        <p:txBody>
          <a:bodyPr/>
          <a:lstStyle/>
          <a:p>
            <a:r>
              <a:rPr lang="en-US">
                <a:effectLst>
                  <a:outerShdw blurRad="38100" dist="38100" dir="2700000" algn="tl">
                    <a:srgbClr val="C0C0C0"/>
                  </a:outerShdw>
                </a:effectLst>
              </a:rPr>
              <a:t>Make architecture </a:t>
            </a:r>
            <a:br>
              <a:rPr lang="en-US">
                <a:effectLst>
                  <a:outerShdw blurRad="38100" dist="38100" dir="2700000" algn="tl">
                    <a:srgbClr val="C0C0C0"/>
                  </a:outerShdw>
                </a:effectLst>
              </a:rPr>
            </a:br>
            <a:r>
              <a:rPr lang="en-US">
                <a:effectLst>
                  <a:outerShdw blurRad="38100" dist="38100" dir="2700000" algn="tl">
                    <a:srgbClr val="C0C0C0"/>
                  </a:outerShdw>
                </a:effectLst>
              </a:rPr>
              <a:t>the next step in your career</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j0406951"/>
          <p:cNvPicPr>
            <a:picLocks noGrp="1" noChangeAspect="1" noChangeArrowheads="1"/>
          </p:cNvPicPr>
          <p:nvPr>
            <p:ph idx="1"/>
          </p:nvPr>
        </p:nvPicPr>
        <p:blipFill>
          <a:blip r:embed="rId3" cstate="email"/>
          <a:srcRect/>
          <a:stretch>
            <a:fillRect/>
          </a:stretch>
        </p:blipFill>
        <p:spPr>
          <a:xfrm>
            <a:off x="0" y="0"/>
            <a:ext cx="9144000" cy="6854825"/>
          </a:xfrm>
        </p:spPr>
      </p:pic>
      <p:sp>
        <p:nvSpPr>
          <p:cNvPr id="5122" name="Rectangle 2"/>
          <p:cNvSpPr>
            <a:spLocks noGrp="1" noChangeArrowheads="1"/>
          </p:cNvSpPr>
          <p:nvPr>
            <p:ph type="title"/>
          </p:nvPr>
        </p:nvSpPr>
        <p:spPr>
          <a:xfrm>
            <a:off x="0" y="5181600"/>
            <a:ext cx="9144000" cy="1371600"/>
          </a:xfrm>
          <a:gradFill rotWithShape="1">
            <a:gsLst>
              <a:gs pos="0">
                <a:schemeClr val="bg1">
                  <a:alpha val="60001"/>
                </a:schemeClr>
              </a:gs>
              <a:gs pos="100000">
                <a:schemeClr val="bg1">
                  <a:alpha val="60001"/>
                </a:schemeClr>
              </a:gs>
            </a:gsLst>
            <a:lin ang="5400000" scaled="1"/>
          </a:gradFill>
        </p:spPr>
        <p:txBody>
          <a:bodyPr lIns="457200"/>
          <a:lstStyle/>
          <a:p>
            <a:pPr algn="l"/>
            <a:r>
              <a:rPr lang="en-US" sz="4200"/>
              <a:t>The software development market </a:t>
            </a:r>
            <a:br>
              <a:rPr lang="en-US" sz="4200"/>
            </a:br>
            <a:r>
              <a:rPr lang="en-US" sz="4200"/>
              <a:t>has fundamentally changed</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MPj03960420000[1]"/>
          <p:cNvPicPr>
            <a:picLocks noGrp="1" noChangeAspect="1" noChangeArrowheads="1"/>
          </p:cNvPicPr>
          <p:nvPr>
            <p:ph idx="1"/>
          </p:nvPr>
        </p:nvPicPr>
        <p:blipFill>
          <a:blip r:embed="rId3"/>
          <a:srcRect/>
          <a:stretch>
            <a:fillRect/>
          </a:stretch>
        </p:blipFill>
        <p:spPr>
          <a:xfrm>
            <a:off x="0" y="-20638"/>
            <a:ext cx="9144000" cy="6878638"/>
          </a:xfrm>
        </p:spPr>
      </p:pic>
      <p:sp>
        <p:nvSpPr>
          <p:cNvPr id="6146" name="Rectangle 2"/>
          <p:cNvSpPr>
            <a:spLocks noGrp="1" noChangeArrowheads="1"/>
          </p:cNvSpPr>
          <p:nvPr>
            <p:ph type="title"/>
          </p:nvPr>
        </p:nvSpPr>
        <p:spPr>
          <a:xfrm>
            <a:off x="914400" y="609600"/>
            <a:ext cx="3810000" cy="4191000"/>
          </a:xfrm>
          <a:noFill/>
          <a:ln/>
        </p:spPr>
        <p:txBody>
          <a:bodyPr anchor="t"/>
          <a:lstStyle/>
          <a:p>
            <a:pPr algn="l"/>
            <a:r>
              <a:rPr lang="en-US">
                <a:solidFill>
                  <a:schemeClr val="bg1"/>
                </a:solidFill>
              </a:rPr>
              <a:t>You have to </a:t>
            </a:r>
            <a:br>
              <a:rPr lang="en-US">
                <a:solidFill>
                  <a:schemeClr val="bg1"/>
                </a:solidFill>
              </a:rPr>
            </a:br>
            <a:r>
              <a:rPr lang="en-US">
                <a:solidFill>
                  <a:schemeClr val="bg1"/>
                </a:solidFill>
              </a:rPr>
              <a:t>compete </a:t>
            </a:r>
            <a:br>
              <a:rPr lang="en-US">
                <a:solidFill>
                  <a:schemeClr val="bg1"/>
                </a:solidFill>
              </a:rPr>
            </a:br>
            <a:r>
              <a:rPr lang="en-US">
                <a:solidFill>
                  <a:schemeClr val="bg1"/>
                </a:solidFill>
              </a:rPr>
              <a:t>against </a:t>
            </a:r>
            <a:br>
              <a:rPr lang="en-US">
                <a:solidFill>
                  <a:schemeClr val="bg1"/>
                </a:solidFill>
              </a:rPr>
            </a:br>
            <a:r>
              <a:rPr lang="en-US">
                <a:solidFill>
                  <a:schemeClr val="bg1"/>
                </a:solidFill>
              </a:rPr>
              <a:t>a world-wide </a:t>
            </a:r>
            <a:br>
              <a:rPr lang="en-US">
                <a:solidFill>
                  <a:schemeClr val="bg1"/>
                </a:solidFill>
              </a:rPr>
            </a:br>
            <a:r>
              <a:rPr lang="en-US">
                <a:solidFill>
                  <a:schemeClr val="bg1"/>
                </a:solidFill>
              </a:rPr>
              <a:t>market of </a:t>
            </a:r>
            <a:br>
              <a:rPr lang="en-US">
                <a:solidFill>
                  <a:schemeClr val="bg1"/>
                </a:solidFill>
              </a:rPr>
            </a:br>
            <a:r>
              <a:rPr lang="en-US">
                <a:solidFill>
                  <a:schemeClr val="bg1"/>
                </a:solidFill>
              </a:rPr>
              <a:t>developers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 name="Picture 13" descr="loss"/>
          <p:cNvPicPr>
            <a:picLocks noGrp="1" noChangeAspect="1" noChangeArrowheads="1"/>
          </p:cNvPicPr>
          <p:nvPr>
            <p:ph idx="1"/>
          </p:nvPr>
        </p:nvPicPr>
        <p:blipFill>
          <a:blip r:embed="rId3"/>
          <a:srcRect/>
          <a:stretch>
            <a:fillRect/>
          </a:stretch>
        </p:blipFill>
        <p:spPr>
          <a:xfrm>
            <a:off x="0" y="0"/>
            <a:ext cx="9144000" cy="6858000"/>
          </a:xfrm>
        </p:spPr>
      </p:pic>
      <p:sp>
        <p:nvSpPr>
          <p:cNvPr id="7170" name="Rectangle 2"/>
          <p:cNvSpPr>
            <a:spLocks noGrp="1" noChangeArrowheads="1"/>
          </p:cNvSpPr>
          <p:nvPr>
            <p:ph type="title"/>
          </p:nvPr>
        </p:nvSpPr>
        <p:spPr>
          <a:xfrm>
            <a:off x="457200" y="304800"/>
            <a:ext cx="8229600" cy="1143000"/>
          </a:xfrm>
        </p:spPr>
        <p:txBody>
          <a:bodyPr/>
          <a:lstStyle/>
          <a:p>
            <a:pPr algn="r"/>
            <a:r>
              <a:rPr lang="en-US" sz="4000">
                <a:solidFill>
                  <a:schemeClr val="bg1"/>
                </a:solidFill>
              </a:rPr>
              <a:t>Highly-valued skills have become a low-priced commodity</a:t>
            </a:r>
            <a:r>
              <a:rPr lang="en-US" sz="4000">
                <a:solidFill>
                  <a:schemeClr val="tx1"/>
                </a:solidFill>
              </a:rPr>
              <a:t> </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hess game"/>
          <p:cNvPicPr>
            <a:picLocks noGrp="1" noChangeAspect="1" noChangeArrowheads="1"/>
          </p:cNvPicPr>
          <p:nvPr>
            <p:ph idx="1"/>
          </p:nvPr>
        </p:nvPicPr>
        <p:blipFill>
          <a:blip r:embed="rId3" cstate="email"/>
          <a:srcRect/>
          <a:stretch>
            <a:fillRect/>
          </a:stretch>
        </p:blipFill>
        <p:spPr>
          <a:xfrm>
            <a:off x="0" y="0"/>
            <a:ext cx="9144000" cy="6858000"/>
          </a:xfrm>
          <a:noFill/>
          <a:ln/>
        </p:spPr>
      </p:pic>
      <p:sp>
        <p:nvSpPr>
          <p:cNvPr id="8194" name="Rectangle 2"/>
          <p:cNvSpPr>
            <a:spLocks noGrp="1" noChangeArrowheads="1"/>
          </p:cNvSpPr>
          <p:nvPr>
            <p:ph type="title"/>
          </p:nvPr>
        </p:nvSpPr>
        <p:spPr>
          <a:xfrm>
            <a:off x="0" y="274638"/>
            <a:ext cx="9144000" cy="1477962"/>
          </a:xfrm>
          <a:gradFill rotWithShape="1">
            <a:gsLst>
              <a:gs pos="0">
                <a:schemeClr val="bg1">
                  <a:alpha val="60001"/>
                </a:schemeClr>
              </a:gs>
              <a:gs pos="100000">
                <a:schemeClr val="bg1">
                  <a:gamma/>
                  <a:tint val="0"/>
                  <a:invGamma/>
                  <a:alpha val="60001"/>
                </a:schemeClr>
              </a:gs>
            </a:gsLst>
            <a:lin ang="5400000" scaled="1"/>
          </a:gradFill>
          <a:ln/>
        </p:spPr>
        <p:txBody>
          <a:bodyPr lIns="457200"/>
          <a:lstStyle/>
          <a:p>
            <a:pPr algn="l"/>
            <a:r>
              <a:rPr lang="en-US">
                <a:solidFill>
                  <a:schemeClr val="accent2"/>
                </a:solidFill>
              </a:rPr>
              <a:t>Developing the right skills </a:t>
            </a:r>
            <a:br>
              <a:rPr lang="en-US">
                <a:solidFill>
                  <a:schemeClr val="accent2"/>
                </a:solidFill>
              </a:rPr>
            </a:br>
            <a:r>
              <a:rPr lang="en-US">
                <a:solidFill>
                  <a:schemeClr val="accent2"/>
                </a:solidFill>
              </a:rPr>
              <a:t>will let you to stay competitive</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j0178375"/>
          <p:cNvPicPr>
            <a:picLocks noGrp="1" noChangeAspect="1" noChangeArrowheads="1"/>
          </p:cNvPicPr>
          <p:nvPr>
            <p:ph idx="1"/>
          </p:nvPr>
        </p:nvPicPr>
        <p:blipFill>
          <a:blip r:embed="rId3"/>
          <a:srcRect/>
          <a:stretch>
            <a:fillRect/>
          </a:stretch>
        </p:blipFill>
        <p:spPr>
          <a:xfrm>
            <a:off x="0" y="0"/>
            <a:ext cx="9144000" cy="6858000"/>
          </a:xfrm>
        </p:spPr>
      </p:pic>
      <p:sp>
        <p:nvSpPr>
          <p:cNvPr id="9218" name="Rectangle 2"/>
          <p:cNvSpPr>
            <a:spLocks noGrp="1" noChangeArrowheads="1"/>
          </p:cNvSpPr>
          <p:nvPr>
            <p:ph type="title"/>
          </p:nvPr>
        </p:nvSpPr>
        <p:spPr>
          <a:xfrm>
            <a:off x="0" y="2400300"/>
            <a:ext cx="9144000" cy="2057400"/>
          </a:xfrm>
          <a:gradFill rotWithShape="1">
            <a:gsLst>
              <a:gs pos="0">
                <a:schemeClr val="bg1">
                  <a:alpha val="50000"/>
                </a:schemeClr>
              </a:gs>
              <a:gs pos="100000">
                <a:schemeClr val="bg1">
                  <a:alpha val="50000"/>
                </a:schemeClr>
              </a:gs>
            </a:gsLst>
            <a:lin ang="5400000" scaled="1"/>
          </a:gradFill>
        </p:spPr>
        <p:txBody>
          <a:bodyPr/>
          <a:lstStyle/>
          <a:p>
            <a:r>
              <a:rPr lang="en-US"/>
              <a:t>Focus on architecture </a:t>
            </a:r>
            <a:br>
              <a:rPr lang="en-US"/>
            </a:br>
            <a:r>
              <a:rPr lang="en-US"/>
              <a:t>so your career can thrive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7938" y="-7938"/>
            <a:ext cx="9161463" cy="6875463"/>
          </a:xfrm>
          <a:prstGeom prst="rect">
            <a:avLst/>
          </a:prstGeom>
          <a:noFill/>
          <a:ln w="9525">
            <a:noFill/>
            <a:miter lim="800000"/>
            <a:headEnd/>
            <a:tailEnd/>
          </a:ln>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j0400036"/>
          <p:cNvPicPr>
            <a:picLocks noChangeAspect="1" noChangeArrowheads="1"/>
          </p:cNvPicPr>
          <p:nvPr/>
        </p:nvPicPr>
        <p:blipFill>
          <a:blip r:embed="rId3" cstate="email"/>
          <a:srcRect/>
          <a:stretch>
            <a:fillRect/>
          </a:stretch>
        </p:blipFill>
        <p:spPr bwMode="auto">
          <a:xfrm>
            <a:off x="0" y="0"/>
            <a:ext cx="9144000" cy="6854825"/>
          </a:xfrm>
          <a:prstGeom prst="rect">
            <a:avLst/>
          </a:prstGeom>
          <a:noFill/>
        </p:spPr>
      </p:pic>
      <p:sp>
        <p:nvSpPr>
          <p:cNvPr id="10242" name="Rectangle 2"/>
          <p:cNvSpPr>
            <a:spLocks noGrp="1" noChangeArrowheads="1"/>
          </p:cNvSpPr>
          <p:nvPr>
            <p:ph type="title"/>
          </p:nvPr>
        </p:nvSpPr>
        <p:spPr>
          <a:xfrm>
            <a:off x="0" y="5181600"/>
            <a:ext cx="9144000" cy="1295400"/>
          </a:xfrm>
          <a:solidFill>
            <a:schemeClr val="accent1"/>
          </a:solidFill>
        </p:spPr>
        <p:txBody>
          <a:bodyPr/>
          <a:lstStyle/>
          <a:p>
            <a:r>
              <a:rPr lang="en-US" sz="4000">
                <a:solidFill>
                  <a:schemeClr val="tx1"/>
                </a:solidFill>
                <a:effectLst>
                  <a:outerShdw blurRad="38100" dist="38100" dir="2700000" algn="tl">
                    <a:srgbClr val="FFFFFF"/>
                  </a:outerShdw>
                </a:effectLst>
              </a:rPr>
              <a:t>Understand the business context in which your technical solution lives</a:t>
            </a: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1804</TotalTime>
  <Words>2079</Words>
  <Application>Microsoft Office PowerPoint</Application>
  <PresentationFormat>On-screen Show (4:3)</PresentationFormat>
  <Paragraphs>99</Paragraphs>
  <Slides>28</Slides>
  <Notes>28</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Segoe Black</vt:lpstr>
      <vt:lpstr>Segoe Semibold</vt:lpstr>
      <vt:lpstr>Default Design</vt:lpstr>
      <vt:lpstr>Developer 2.0 Finding Your Way in the  Future of Software Development </vt:lpstr>
      <vt:lpstr>PowerPoint Presentation</vt:lpstr>
      <vt:lpstr>The software development market  has fundamentally changed</vt:lpstr>
      <vt:lpstr>You have to  compete  against  a world-wide  market of  developers</vt:lpstr>
      <vt:lpstr>Highly-valued skills have become a low-priced commodity </vt:lpstr>
      <vt:lpstr>Developing the right skills  will let you to stay competitive</vt:lpstr>
      <vt:lpstr>Focus on architecture  so your career can thrive</vt:lpstr>
      <vt:lpstr>PowerPoint Presentation</vt:lpstr>
      <vt:lpstr>Understand the business context in which your technical solution lives</vt:lpstr>
      <vt:lpstr>IT solutions exist solely  to support the business</vt:lpstr>
      <vt:lpstr>Information technology is creating new business models</vt:lpstr>
      <vt:lpstr>Business understanding  can’t be easily outsourced</vt:lpstr>
      <vt:lpstr>PowerPoint Presentation</vt:lpstr>
      <vt:lpstr>Get inside the mind of your users</vt:lpstr>
      <vt:lpstr>Improving the user experience  has been under-funded</vt:lpstr>
      <vt:lpstr>Users are  the primary source  of value for the business</vt:lpstr>
      <vt:lpstr>User understanding  can’t be easily outsourced</vt:lpstr>
      <vt:lpstr>PowerPoint Presentation</vt:lpstr>
      <vt:lpstr>Concentrate on raising  the level of abstraction</vt:lpstr>
      <vt:lpstr>There’s a large  gap between  platform capabilities and business need</vt:lpstr>
      <vt:lpstr>Bridging that gap requires more than technology skills</vt:lpstr>
      <vt:lpstr>Automation understanding can’t be easily outsourced</vt:lpstr>
      <vt:lpstr>Can you remain competitive in the new software economy? </vt:lpstr>
      <vt:lpstr>PowerPoint Presentation</vt:lpstr>
      <vt:lpstr>Highly-valued skills have become a low-priced commodity </vt:lpstr>
      <vt:lpstr>Developing the right skills  will let you to stay competitive</vt:lpstr>
      <vt:lpstr>Find your way in the future of software development </vt:lpstr>
      <vt:lpstr>Make architecture  the next step in your career</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Developer 2.0</dc:title>
  <dc:creator>Harry Pierson</dc:creator>
  <cp:lastModifiedBy>Harry Pierson</cp:lastModifiedBy>
  <cp:revision>17</cp:revision>
  <dcterms:created xsi:type="dcterms:W3CDTF">2005-12-12T22:55:18Z</dcterms:created>
  <dcterms:modified xsi:type="dcterms:W3CDTF">2026-05-26T04:52:28Z</dcterms:modified>
</cp:coreProperties>
</file>